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893289-5821-4023-B38D-2CA168A1088A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FFBC40-E760-4A27-AB64-4E4A9932B3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Functions of Human Bodies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Katherine Puskarz</a:t>
            </a:r>
          </a:p>
          <a:p>
            <a:r>
              <a:rPr lang="en-US" dirty="0" smtClean="0"/>
              <a:t>Pre-Nursing @ District 1199c Training &amp; Upgrading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26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Hormonal </a:t>
            </a:r>
            <a:r>
              <a:rPr lang="en-US" dirty="0"/>
              <a:t>control of body functions via the endocrine system</a:t>
            </a:r>
          </a:p>
          <a:p>
            <a:r>
              <a:rPr lang="en-US" dirty="0" smtClean="0"/>
              <a:t>Homeostasis </a:t>
            </a:r>
            <a:r>
              <a:rPr lang="en-US" dirty="0"/>
              <a:t>= maintain internal body </a:t>
            </a:r>
            <a:r>
              <a:rPr lang="en-US" dirty="0" smtClean="0"/>
              <a:t>conditions</a:t>
            </a: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www.hormone.org/~/media/Hormone/Images/Endo%20101/RGB%20Image%20for%20Site.jpg?h=550&amp;w=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70560"/>
            <a:ext cx="4114800" cy="3228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6871" y="6553200"/>
            <a:ext cx="3770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http://www.hormone.org/~/media/Hormone/Images/Endo%20101/RGB%20Image%20for%20Site.jpg?h=550&amp;w=701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3023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dirty="0"/>
              <a:t>of offspring via the reproductive system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possible with DNA (deoxyribonucleic acid)</a:t>
            </a:r>
          </a:p>
          <a:p>
            <a:pPr lvl="1"/>
            <a:r>
              <a:rPr lang="en-US" dirty="0" smtClean="0"/>
              <a:t>Meiosis </a:t>
            </a:r>
            <a:r>
              <a:rPr lang="en-US" dirty="0"/>
              <a:t>produces sperm and egg which then combine to create </a:t>
            </a:r>
            <a:r>
              <a:rPr lang="en-US" dirty="0" smtClean="0"/>
              <a:t>a genetically </a:t>
            </a:r>
            <a:r>
              <a:rPr lang="en-US" dirty="0"/>
              <a:t>unique individual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TEhUUExQVFRUVFxgYFxcXFRcYGBUVFhgXGBgXFhUYHCggGBolHhQWITEiJSkrLi4uGB8zODMsNygtLisBCgoKDg0OGxAQGywkICQsLCwsLywsLCwsLywsLCwsLCwsLDAsLCwsLCwsLCwsLCwsLCwsLCwsLCwsLCwsLCwsLP/AABEIAKQBNAMBIgACEQEDEQH/xAAbAAACAwEBAQAAAAAAAAAAAAAABAIDBQYBB//EAEQQAAIBAgQDBQUFBQUIAwEAAAECEQADBBIhMQVBUQYTImFxMoGRocEjQlKx8BQzYnLRFYLS4fEkNFNzkpOy4mOiwkP/xAAZAQEBAQEBAQAAAAAAAAAAAAAAAQIDBAX/xAAmEQEBAAIBAwMEAwEAAAAAAAAAAQIRAxIhMQRBUSIycYETQmGh/9oADAMBAAIRAxEAPwD7jRRRQFFFeMwGp0FB7RSxx1uYzj9edW2ryt7JB9DQc/2o7TnB3bSm3nS5bvMzZtVa33a21C/eLvdVB5kUjZ7cg20m1F0qhYBg1tXY2syZxrIW8pEgTpyIJ627h1YgsqsRsSAY1DaT5qp9VHSqRwyzOburcxE5FmBECY8h8BQYj9rlbC3sRatv9kFKi4pUXFcjKykTIOvnVOH7ZqPDdtXM+dlPdoxCqri2rOGAZJZtiNAJOkV0iYG2AwFtAHMsAigMerCNT5mo3uHWm1a2hOpnKJBYAEhtwSABPkKDAHbe1H7m9IUuw+y8KBLLgki5GoxNvYnUmYAmjF9s0WAtpyQ6rdBKDu8117R1DHOZtPGWRoJImt3DcLs20CJatqoBWAg9kgBgdNZyiesCvRwyz4fsrfg0TwL4BM+HTw666UGTb7W2mcoiXGKkBtbYAzJYYGWcT/vNsQNZDeUqcP7bIy2zctshui0EAKtL3VtsEmdTFwttsjHlXQW+F2Fy5bNoZDmWLajK0ASsDQwBr5CrLeBtrGW2gg5hCKIaCJEDeCRPmaDATtaLuEbEWLTGDaCC7FvOt428rqSfF4bkhZBJGUbg1Xg+21sp4kZrgDsVtKTKozoxUPlbR0yFYkMQNd66JeH2grILdsI5JZci5WJ3LLEHYb1SnB7AYsLa6p3cR4Bbmcqp7KgnUwNYE7UGA/bu2CZs3CCEyZMrs5KXncZQ2mUYd/fppTeE7YW7lzILV2M4TOQgGt65hwYz5oNyyw2mNa2H4XZIg2bREAQbaxCyVERsJMepqwYS2NciTM+yN8xadt8zFvUk0F9FFFBldpuKthrHeImdjcs2wvi//tdS1MKCTGeYA1iss9s0Vjba1eLq1q22VIXvrzYdVQG4RB/2q2dY0zdNemuWw2jAESDqJ1BkHXmCAaqbBWy2c20LmPEVXN4SGXxROhVSPMDpQc6e3NkW85tXR4VfL9mW7tlds8BzIHdsD005Gav4R2rW9dW0bbh2Z1zKpNtSpu5QW5EraJ2iSBWxc4ZZYANatkCIBRSBExGn8R+JqaYK2GDi2gYAgMFUEAkkgGJAJJPvNByWD7ckljdswga6qZMxZmt4oYVQAwAaSQSVPh2O4p0dt7REizf3CgEICXKI+TKXkHLcGpgaHXaegfA2iINtCIYQUWIc5mERzIBPUiaoscGsIzOtpAzxJyj7oVQBOwAtroNNKDJHbC2Tl7q7mLMiD7PxPbuNauic8LldGEtEx4Zqnh/bi09q07I4e4q+BcpGdhhjlDEjScXbEmNjMc+hfh1k5ptWznILyinOV2LaeKOU1H+y7Gv2NrVcp+zXVQAMp01EKNPIUGDd7YhGOe0youpOZGOUWGvMYRiPCFPMzGlOcN7VWr91bSJdOYSHy+DVc6+IHZkhgejDnpWqOH2gQRatyBlHgXRQCAo02gkR0JqSYK2GDC2gZVyhgoBCj7oMSB5UHKYbtvlznEWwqgBl7slzDd7l1jI4Y2gqlGJLOAVG5uxHbi2rhTauAC463M2UMiJaxNzOqZiXB/ZHiNCNiSIrcvcFsNvaQfaLdOUZc9y22ZGfLGeGAbWdQDV44faEnurcls58C6vr4jp7Wp18zQYSdskJAFi/mJUQQiwbjZE9pxMmNRO9bnDMat+zbvICFuIrgHcBgDBjnrXtrh9pQAtq2oEQAiiIOYRA66+tXIgUAABVAgAAAADoOQoJ0Uucan4hVlu8rbEH9dKCyiiigKKKKAooooIuwAJOw1rKJa6ddF5CneJH7Jvd+YqPD10qKiuAFUX8Fl1UkEcxWrVOJOlNG1WAxOcEH2hv5+dN0hw23u/WR7utPTViV7RUQ4PMfr/WhbgMwQYMGORgGD7iD76CVeMY1OwrxnA3P62pbiFlbtu7ZzAZ7bKdiQHDLMfH4Ggs/a7cA50hog5hBkwI111qP7famO8Sf5l65evXT1rLxPCLYKgly11irNKAkFbztPhiDmYaAESII1mV3s1bKFO8uAEEGCg8JEZYywABOg60GrZxSN7Lq2+zA7EqfgQR6iorjrZ2uIZiPENc2YAA8z4W08qTTgdsO7yxLhwQYj7QyYgAjpvy660svZsEeO65YsGYqFUHKZUFcsaUGqMdblRnUlyQoDA5iJmI3iDTFZlrgltbguKWEFTl8OUlEKLykQGbYjetOgKKKKAorya9oCiiigKKKKAooooCiiigKKKKApB/tPJB8/OmcY0I2saaetRw1uFFBFcKsbUtiMINxoa0qhdWoKOH4gsCG3X5jrTdZNi6LdwzsdJ6a1rUi0UUUVUFFFFBRjkm2w8vy1+lL8NuyKfrLw8d42X2Z/1qK1Koxns1azQKy8bjAdAaUiNjCm7adD7DbE66gzsCDGnlVFrstbBOZi85faAMlQdSNvvGIAgaVrcPH2a+evzpPG4p2fu7Wh5n0idYMASPMkwIiab1DW6obs0kGGIMAKcqnKArLlAj2SG1HkKsscBVbfd529sPOmwUWyka+EoCp5+IxBio3sDfVcy3SxHIFp92dmU+hHvFeYTjko2ZZZVzCBGdZykwfZKk+IcvlU6vlen4KYLs8mZgHcG28E7s0ojDUkxM6kbkctQWB2aTweM+AodAFByTBhSPFr7XWdNYpDC8auJiLpugZDlkDdSCwzCQJGXLM9PdXWCrLKXGwm+uIUfgtsT63GAU/C2/xpwmk8FrdvN0ZUB6qiBv/K44rJ7S47UW1PrpILbgH0gH30t1Exm7p0QNe1zXBL5RbjSxRTlCk6FzBhQfZEGf7x6VPBi7iZfOVtzAIkBuuRARI/iaaz1NdDoqKw79i7Yh1cuuxBmPQiSBO0iIMbia18NfDorrswn/ACPnWpWbFtUY2xntugMZlZZ1EZgRMjXnV9FVHMXuG3FfxX0t5pWyCzGDuMobaFQaA8qrS3cz3AcQii2yFs15nCCQwtsGjTVftDDSIrocfgRdABLLBJBWJkqV5gj70+6si3wG07XQWuSHgklPbZbLsw8HPKgIMjQwBQMcM4beQq1y6TBOneOwKnvDHiiTLpqRMJWzUbaBQFGwAA9BpUqAoopDGcXtW/aJ3IMKTlgKWJPIAOuvnQP0VnWOOWX9lidCT4WgAGDrETPKmsFjFurnQkiSNQRt5GgvooooCiiigU4jalc3Ndqnh7nhFXOsgjrWfbw1xdBBHrUVog0EUrhb0j86bFVCWLw81DhtyJQnWdBTzCs7GW8pDDkZ+FRWnRULT5gD1E0VUTpe9jUXcyeg1NJ4y8XbIp0G8cz/AEq7D4ECoqlsXcfRRlHxP+VM4PDZRTCWwKnQUYseExSeCNvKFYLmE+0Brr1NaRFKX8EDQNisrgntXCdyQT/eLN+Zb4VLuHX2WP68qSs3zavZm0D+FumplW9zMw/vis2941J2roawOLr3V5Lg9ktLdPwv8VaY6pNb9ZvH8PnsnnlOb3ahv/qWq5TsmN7sPi3Czb5SBORoJAknwuOuoA9K1uzGILWirE5kYgg6EA6rI6bj3VWuNz4O4Tq9tCGH8SDRvfAYVi4XBeFiHuIxA8S3GGaOsHXf51yuUxu47Y49c1XUcG1sq3/ELXB6XWZwPcGA91c1eU3L5CaZncAxsTMk+g/OqLLXyqo19xbAAAWFaNozKA2nryrKbG/smItvbaAWAuEnRkZgDmnnGs9axeeVvHgyx337ur4phwO7w6aZvaPMl5BeeuVbnyrobVsKAqiAAAAOQG1YnDG73EvcjRB8GcAKPIhFkjlnrervj8vPl8KMbHdvO2Vp+BpXgJ+yPQPcj0zn6zUeNXzARdWYjT3+Ee8/IN0p3CWAiKg5DfqeZ95k1f7J/VdSPEOL2bMd7cVSdhux9FGtQ4/xH9nsPcAkgQo6uxCqD5SRXP8AZvgoaXuEs5gu59pmbXflp9BWc87LqeXXj4pcbnl4bNvtLhzsz+vdXI/8au4RiFdr7IwYd6Nv+TZpgcPtxGQUnd4EmYvbZrbkzIPPKqx6Qo0NN5xL/FfG41qKzExdy3pdQsPxqPzX+nwpuzjbbbOJ6HQ/A61qZysXCwxStzh1pmLG2hZtyQDO3+FfgOlSu4tF5z5DWkrnFD90fE0uci48WWXiPcBgbb2xmtoYZvujcMwE9afw+HVBCKFEzA61icO4g6oAQN20PmzH6itOxxAHcR+VSZxbw5zudopS9xG2v3gT0XxH4ClXe9d0UG0vU+0foPnS5z2ZnHb57HMXj7dv23A8tyfRRqaQftPhwdWYeZt3APjlq/DcHtqNZYnckyT69aMdgrQQnKNOnWp9bc/ina7X4biNq4mdLisvUEfD18qqfGsxi2PefoK43idj9ncXkEZSC6jZ7ZmQR10Medd1hwpUFdiAR6HUUwzuXanLxTDVniq8HYIGu51puvAK9ro4ilsYPCaZpfFLINAlgr8KRJ300nTSivMLcUCGWSDvRUVPhac+tadJcOWFFOTSFe0UUVUFFFFARWXxfDgjafLqDuK0y1LY5ZWpe6y91HB8UWXIxll2P4l2B9RsfP1rQNYndHItxdGQkH3cz5RofL0rVweJFxcw0OxHNWG4P66VJfZbPdl4vgpEm0Y0IgmIB+7MEMvkwNYOHuXLNlRfAUjQPmBRo09pZj0NdtcWQQdiI+NJJw8oSUYa7qw0PrHPzrnnx78OnHyandw1/iyBgZlYaIE6k6wTp/qanhuzjY0h2Js2pEZgDcuxr4QYAHnBmutsF+9f7MSQNCRlWOem8zTZwBYhnaSCDoI2MgSeVcsOL9/8d8+X9dvyuwODW0gRBpuSdSSdyx5mp4i8EUseXz8hVhNY4P7Rc/8AiXfz8vU/Ietem3XaPJO/epcJtF2N5ufsD5FvSNB5Seda9eAV7Vk0lu2F20/3Y/8AMt/J1P0pPg+P7qSQSrRqNcuURt+tq6PF4cXEKNsf0DXH8QtG1nSYJmPQ/e9OvSuHJLMup6+C454dFdTg+K2rillbQGDIK6+/0qw4+3+NfjWDYw4QeER10E/3juTQLskjmIJ98x+RrU5L7sXhx32dNNI8Ra0B4lDE7LGpPLakeH4J2kh2ROgJ9rnl1gD6zWphcEiagS34jqf8vdW/unhz1jhfLl+IcPZhAZ7RgaKxifMA/WvnXHuN4vC3u7zswOxzsDpy3j5V9d4usOD1H5V807c4UHE2ief9P/WuFklfY9FydXalMBxPGXo+0ZQSB7TEknYDUCa7jhvB4jOzXX/iYxPlyrH4FhR3iADRVLn19kV2nCbcvPQVMfqX1nL0zWPY1w+8nslQjjQqRGvl+vjT9y4FEkgAczoKrxOFRxDCfPYj0I1FYmJwhRtWLADwZjMDnptI091ej7Y+PJjnfLZXHWzs6/Gs/jPErYypJk66KxkDzApMNSfE7IyF4hhBDACdxv19KxeS67OmPDjvuW45ezq5IKgplAPpv8z8a6/hR+xtSI8CadPCK53h+CF9pmVA198GPWurURtU4pd2r6jKSTCez2iiiu7yCoXBUiahnBoMx7ep9a9ph11oqKitzKk1Rh8Y2YTs2o9JI+lQx7wlF61la0P4APeN/wA6K2VNe1G3tUqrIrxjXtQvGAaDKvXWZjBjKJ9YpmzczJS+Ct5i/mpHxrA4d2c0ytc1UFSFUhQcuQ5Bm0nUmZkmdKjTpeEnRx0bX3gaH9c6Ww69zfyz4X098Eofky+fhpPgvBgt0uraI5IGXYMsZFMwqjTlyFT4zw9e8sgPdkus/a3Ns6Hr0DVL42s86dA52qdZt7AKI8d3/vXP8VaCCAB0HMyfeedaYJ2h/tDfyD6U7NIr/vB/5f1FNMaxh7/lvP2/EZvaDFEKEX2rhgDqJAj3llHpNPYDDi2gUaxuerHcn1NY/GHYX7JADeJQATAmWG8Hm61oC/eB/dJ/3v8A0qzzUviNGikMRirqhT3UktlIVi2Ub5pgaQD74pThPFL1xwHtFAVYzkuLqG0ksIEiNNa0y2qVxOBV2Vm+7+cqR+RHoTTVFSzay2eCd3hyNyjyER8CKUwvD0F65uQFt6E/z03xHiC2okMZk6Roq6k6kTvsNTyFZicdtC7IDt3oRQAF9oZwF9rQyHXWNUbpTpi9eXy3lUAQNAK9pbAY1boJUEZTlMxowAzLodwTB8waZqskuKWMyyN1193OvnvbnDeBLv4GE/r419ONfPO3V7Lh2Ee24X0BJrjyx9H0Gd65FvZ5JDPyOVR7hJ+ZrteH4fIvmdTXJdljNtR+Fyv5H6129ThjPrsr1aFQuWgwgianRXd4CD8LQ/i9JEflSbYVc7LqQOsTO89JB5+VbRNZVgyWbqTWemN9eXyMM62hlHU/DkPcIHurStPImsUiQx6R8zWpgT4RSJld96aoooNaZJ467ApFGZcpJ0YTVvETJjrp8aY4hZ+zEfcj4bVFejWiqsO+lFArfElB1ZfzpniP7xPQ/Sq2XNdUDkZ+GtWY/wDer/KfzorQt7VKo29qlVZFVYn2TVtU4ragV4SvtHzAqqIuuPP89frTHCvZP8x+lU4gRe9QP6fSoqOCYi6RyYT7x/rUPbxQ6IJ8tBA+dxv+mrxCszHYD/M/kKwv7V7rvbjHIGIAaASQJ2B5Zi/r+ecrrTeM3t0mJPiUeRq9TXP8H4yb8uUjKcu+rRrmiNN9q3bbgjStuZQf7wf+X9Vpp2pRf37noij4mfpS+OxjQcgB8z9BWcfdrkutfiF+KqXtsy+0jAj3f55fhWtbxAYIw2YA+4/61xNjjjG81vMdoKZdGB0Mc/nW9wrE+DJzQ/IyR8DI91ZmX1LZ9O2pxnDXXUC0wEyG8RXcQDIVpjppPURWSeFY0wxvr3gkTJjK2UmBl0OZZ56abaDpEaQD1qVdGGEcBii+t/wHLMQGHjBYDwR7MgHfX303waxfQN37hyQsEGdYOb7qgDaP0TpUUEXtgxIBgyJEwRsR51E2FkNlWRsYEj0PvPxqyighZshRCiBJPvYkk+8kmp0UUGfx+6Vw90roQjQemh1r53xbGteweVbZd/CJkQMseLrMD519L4lbzWnXqpHxFfNuzbkKf1rXi9TlccpY+p6GTot95YpwXHW7kWVtvbvayx0WM0lkMyTqBEaT6T9VseyPSvnXEbHePbXY96kEbqcw1E7GJru8HiCD3dyA4GhGi3FH3l6HqvLzEE69Nblba5+u12/dO0UUV63zy+PaLbekfHSk00SmOKN4QOrD+tJ4hoUCpVgtr9i56kfIj+tO4H2RS2MXKiJ7z+vU05hF8IoUxXhr2vDVRl3f3q/zVqOsgg86zMehBkbjWtCxczKD1qKy7Okg8iR8KKuxNhsxIEg6/KPpRUEuF25lzz0Hpz/XlVd05r38oj6mtK2gUADYCs3Baux6sfzqjTWvaKKqCq740qyvG2oEOFtBZfOajxHS4p8vyP8AnRhtL3qD/Wp8ZHgB6MPnpUX3JcYuRbA5uff128tK5Zj+031Qa27J1P4mAj5V0fGX+1gaZbZM6TLHXQ7iBWD2SYCzcb72Z59xNYnfNrK9OH5b/C7IXNlGmY/LT6VpWjD/AM2nv5Utw+3CirMTcyjN+Eg/A11cUM+t09XCf9IAP1qGJICnyFRwQm2pO5dyfUEr9Ko468Wm8xHx0rGH27dOX77PhxmJtEMt5Yzqc2ux6g+VbPD8eGdGXQXAVI00bePcRFJ4+3lQDyrO4TcItMdJW4WHqGkT86znNaq8N3uPqWBaUX4fAxTFKcMP2Y9TFN10ZFFFFAUUV4TQe0VQcWg++u5HtD2gJI9fKvRik/GszEZhOY6gR18qCy4JBr5XwxSl65bP3WYfBiK+rV88xFuMZiBtLA/FQfrXj9XO0r6PoMvun+J4UzibI6ufkjH6V3WJwyuIbkZBGhVhsVPI1xvBlzYtP4QzcugXl/NXcVr0s+m1z9dfqk/xi8Rw+KLP3VwKCRlJIMDKBAXLuGDGSdjEHl6+ExP/ABQRudgc2bYHLouWN5M9a2aK9TxMdxcC2lusGcZizDQEzuByHly2k71ZhUz3J5L+fKveJHx+i/WmOG24Seba/wBKi+xbGGbsdAB9a0LI0rNta3GPmabw2LzAkKcoJEyJOUwTl6aHz8qbXVN0UliuK2bcC5cVSdgxg/A1cmKDAFPGDsRt8TTcOjLW9I4tJFUcLf2l6aj61daxGfMIhkMEb8gQQRuINKWDlujzkUTWuzVoooqoKy+FVo3WhSegJ+VIcJXwiorSooqt7yjcgevntVRZQaq79ZKzqNx0mIn4iraDMvHLdU+f56UxxZJsv5CR6rqPypfiYiDV/E3+zI/Fp8d/lUViceWSrSQty2V0/EYInSedYnZxwLDLGxb3wSPpXW9wtxAhOm6kbgjeP1zrgb6vhbj2m11JB6hiSG9D9CKzJrLZnd4yO9wQ8IqHEG9kdTJ9F1/OKowOPRkVgdCJqvGMzkBN2lR0kxqfQAmnJfoujh1eSbX8LH2Knq7n4s39KzuO3ZdE5TmPoNvn+Vb/AOzZbQRfugAeo5n1+tcNxvi6i+FIOZVObyk6D5GrhNYyJy3eVvyp7S4sIOfuBPyFZXA7ylIh5uORpbc6TqfZ5AfKocTxfettAFdl2J7P5FFy4DMkqD90GNI6nc/CmU2nFemujwmORUAy3dv+Be56/gqp+PIHZClzMpYQFmQASCIOxggemsaVrUvcwNtjLW0JMySikmRB1I5gAegrSs9e0KanK4AIE+GIKI+aQYCgPuTuOcitiljgLUR3duNPuLyEDlyAA91M0BS+Owa3UKNMGNjB0M6Hl095piigwMT2ZViYuNDNLyFPhzK2VdNB4AOug9De3Z63KkM65WVtCupS410TK/iY1sUUCh4cnW7/AN69/jrhsbgguMvQXmEOtxzuo6trtzr6JWdjOC2rjm4ZDkZSQYkDaRtXHn47njqPR6blx48rcvhzPZZQcW2skW422lwf/wA129ZnC+CW7DM65izxJYjYcgABFadOHC4Y6p6nknJnvHwKKK8NdnnY+NJLOehA+FaiuAkjYLI9IrIWSDpMyx8qdDf7P7o+cVItU8OWrxwxMxIJEmSAYH6mT76jw8aU8xpqVeqzw5ftphbZ7jNGlwGDG2xOv89b7YJSoAJEcxz9aw+0xDNa12LL7nj/AAiuis3Zrnj3zyn4d+TK/wAWHf5V4TCLbUheZkk7n/QaUji9GB6EGtY1m8RWumtR597u606KrwzSinyH5V5VR5i/Yf8AlP5Utwv2abxA8Dfyn8qT4WfCKitClsXaDaH72noYOopmsbiLE3LcagNMDrGh84pSGcDhwpK5mbXMSxkk7AegiffWhXO4VbgxbFhC5AN/aOhkDoPFvXQg0hbus/ig0r3iCzaB6QfiI+tS4mNKsVc1kCCfCNBziKDJvN3ZdJMAhlPQkTV/EeFrfRRdUyBIZd1J3AOseh0qS8PZ3zPCrIMbkxED00rXoVyOE7O90TluMyzOWAPmOfurQbFd1cXMhW2Fyhj912OpbyMAZuvrW9UXQEEEAgiCCJBB3BFLEnbwRuXWcHuxrrBMhZ8z/Sufu9kxcJa4rd4dS6kAmffBHSdq17fE7djMj3JRdUkOWUBmQqxjUBlyhiZMgbwW9XtFYM6vlAnP3b5YgNMgdGHqdKoS4f2StJr4pjQkgsp6qIygjrBrZwN8/u3gOo5CFdds6Dp1HI+RBM8JjkuFghMoYYFWUgmeTAdD8KnisOHGu8MAea5gVJBBB2PIiguorCs8AI0N3TTVVKsAGBCgh4CabQdSTPKor2fYardCsREhGgDKywozyPbLbnxa0G/RWZguEC2+cMSYIO+sxvr5Vp0BRRRQFFFFBxuC7W4j9nS5dwjZzaR2jOozlLDXBkKEpBvkASSe7Yb1LEdq76sB+ysQHcHRwSoZgr6rCpossSdm8POuwooOY4rxzEoLRt2Ce+sm5GRm7p7a946XCp+8pCrp7QO+1Uv2vuqpY4K8QGKnLLN4ZYkoFJHgV2A5wgBlxXW0rjcetsqCGJcmAoBMCMx1OwkTz+dBdhnLIpZcrFQSszlJGomBMbTVlJYjittIzE6rmBysQQBJIIGsDWvRxK3OWTPj3Vh+7JVtxyKn5dRILYZ4cg7NI+en9Ktv2illlOuunpIqNnHYdlDZ0j2vEwBGYZhodpEH0ivOK462EILrMxvMEEzPT2T8KireHjSmL50rPwHELUD7RNTlHiGrDcb71d/aFtx4HUySBruVLKY6623+BoKMKmbvP5f61Zw5tKS4Jxiw6u4uLEKehykwDlOsEmPXTlXuC4jaBg3EHSWAJGhGh12ZfiKDepDiI0q9MdbP313j2hvmyj56UhxXiFsZlLqGWMwJgiQCDry8Q1/pSkaOB/dr6UVPDrCqOgH5V5VRN9j6UhwwaUUVFaDbVm2Vm8PIE/r415RSkTxq/aKfL60/b2oooFuIDSrcF7C+lFFD2XUUUVUFFFFAn/ZlqWOQS0yeerZ9Dy8Xi056717/AGda1GRfFE6bxAE/AfCiigsw+FRCxVYLGW31Ms3u1Zj7zV9FFAUUUUBRRRQFFFFAUUUUBRRRQFUYnCpcgOswZH6HLQaeVe0UFd7h9tiSyySADq0QJgRMbFh6Mw2JmRwiTOUTr6eKZMbT4m1/iPU0UUEF4dbEQuo1DSSwMATLTOirv0FL4jhdpbRUIIAEeo0zfzfxb6DoKKKCnh/BrAA+zU5WLLOuUsZMdByjaNOZq+9w20uVggDJOU81zZpg/wB9vjXlFQQ4Pw+2qMAggsszrOSCkk7xy6aVVb4XaF5iLazmVp/iAEH5V5RRT39lWYA7tQAQwHRlMhgOsxrzgTsKU4jw62SJWScskkljlEAljqTGk0UUpGuBFFFF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VFRUVFxgYFxcXFRcYGBUVFhgXGBgXFhUYHCggGBolHhQWITEiJSkrLi4uGB8zODMsNygtLisBCgoKDg0OGxAQGywkICQsLCwsLywsLCwsLywsLCwsLCwsLDAsLCwsLCwsLCwsLCwsLCwsLCwsLCwsLCwsLCwsLP/AABEIAKQBNAMBIgACEQEDEQH/xAAbAAACAwEBAQAAAAAAAAAAAAAABAIDBQYBB//EAEQQAAIBAgQDBQUFBQUIAwEAAAECEQADBBIhMQVBUQYTImFxMoGRocEjQlKx8BQzYnLRFYLS4fEkNFNzkpOy4mOiwkP/xAAZAQEBAQEBAQAAAAAAAAAAAAAAAQIDBAX/xAAmEQEBAAIBAwMEAwEAAAAAAAAAAQIRAxIhMQRBUSIycYETQmGh/9oADAMBAAIRAxEAPwD7jRRRQFFFeMwGp0FB7RSxx1uYzj9edW2ryt7JB9DQc/2o7TnB3bSm3nS5bvMzZtVa33a21C/eLvdVB5kUjZ7cg20m1F0qhYBg1tXY2syZxrIW8pEgTpyIJ627h1YgsqsRsSAY1DaT5qp9VHSqRwyzOburcxE5FmBECY8h8BQYj9rlbC3sRatv9kFKi4pUXFcjKykTIOvnVOH7ZqPDdtXM+dlPdoxCqri2rOGAZJZtiNAJOkV0iYG2AwFtAHMsAigMerCNT5mo3uHWm1a2hOpnKJBYAEhtwSABPkKDAHbe1H7m9IUuw+y8KBLLgki5GoxNvYnUmYAmjF9s0WAtpyQ6rdBKDu8117R1DHOZtPGWRoJImt3DcLs20CJatqoBWAg9kgBgdNZyiesCvRwyz4fsrfg0TwL4BM+HTw666UGTb7W2mcoiXGKkBtbYAzJYYGWcT/vNsQNZDeUqcP7bIy2zctshui0EAKtL3VtsEmdTFwttsjHlXQW+F2Fy5bNoZDmWLajK0ASsDQwBr5CrLeBtrGW2gg5hCKIaCJEDeCRPmaDATtaLuEbEWLTGDaCC7FvOt428rqSfF4bkhZBJGUbg1Xg+21sp4kZrgDsVtKTKozoxUPlbR0yFYkMQNd66JeH2grILdsI5JZci5WJ3LLEHYb1SnB7AYsLa6p3cR4Bbmcqp7KgnUwNYE7UGA/bu2CZs3CCEyZMrs5KXncZQ2mUYd/fppTeE7YW7lzILV2M4TOQgGt65hwYz5oNyyw2mNa2H4XZIg2bREAQbaxCyVERsJMepqwYS2NciTM+yN8xadt8zFvUk0F9FFFBldpuKthrHeImdjcs2wvi//tdS1MKCTGeYA1iss9s0Vjba1eLq1q22VIXvrzYdVQG4RB/2q2dY0zdNemuWw2jAESDqJ1BkHXmCAaqbBWy2c20LmPEVXN4SGXxROhVSPMDpQc6e3NkW85tXR4VfL9mW7tlds8BzIHdsD005Gav4R2rW9dW0bbh2Z1zKpNtSpu5QW5EraJ2iSBWxc4ZZYANatkCIBRSBExGn8R+JqaYK2GDi2gYAgMFUEAkkgGJAJJPvNByWD7ckljdswga6qZMxZmt4oYVQAwAaSQSVPh2O4p0dt7REizf3CgEICXKI+TKXkHLcGpgaHXaegfA2iINtCIYQUWIc5mERzIBPUiaoscGsIzOtpAzxJyj7oVQBOwAtroNNKDJHbC2Tl7q7mLMiD7PxPbuNauic8LldGEtEx4Zqnh/bi09q07I4e4q+BcpGdhhjlDEjScXbEmNjMc+hfh1k5ptWznILyinOV2LaeKOU1H+y7Gv2NrVcp+zXVQAMp01EKNPIUGDd7YhGOe0youpOZGOUWGvMYRiPCFPMzGlOcN7VWr91bSJdOYSHy+DVc6+IHZkhgejDnpWqOH2gQRatyBlHgXRQCAo02gkR0JqSYK2GDC2gZVyhgoBCj7oMSB5UHKYbtvlznEWwqgBl7slzDd7l1jI4Y2gqlGJLOAVG5uxHbi2rhTauAC463M2UMiJaxNzOqZiXB/ZHiNCNiSIrcvcFsNvaQfaLdOUZc9y22ZGfLGeGAbWdQDV44faEnurcls58C6vr4jp7Wp18zQYSdskJAFi/mJUQQiwbjZE9pxMmNRO9bnDMat+zbvICFuIrgHcBgDBjnrXtrh9pQAtq2oEQAiiIOYRA66+tXIgUAABVAgAAAADoOQoJ0Uucan4hVlu8rbEH9dKCyiiigKKKKAooooIuwAJOw1rKJa6ddF5CneJH7Jvd+YqPD10qKiuAFUX8Fl1UkEcxWrVOJOlNG1WAxOcEH2hv5+dN0hw23u/WR7utPTViV7RUQ4PMfr/WhbgMwQYMGORgGD7iD76CVeMY1OwrxnA3P62pbiFlbtu7ZzAZ7bKdiQHDLMfH4Ggs/a7cA50hog5hBkwI111qP7famO8Sf5l65evXT1rLxPCLYKgly11irNKAkFbztPhiDmYaAESII1mV3s1bKFO8uAEEGCg8JEZYywABOg60GrZxSN7Lq2+zA7EqfgQR6iorjrZ2uIZiPENc2YAA8z4W08qTTgdsO7yxLhwQYj7QyYgAjpvy660svZsEeO65YsGYqFUHKZUFcsaUGqMdblRnUlyQoDA5iJmI3iDTFZlrgltbguKWEFTl8OUlEKLykQGbYjetOgKKKKAorya9oCiiigKKKKAooooCiiigKKKKApB/tPJB8/OmcY0I2saaetRw1uFFBFcKsbUtiMINxoa0qhdWoKOH4gsCG3X5jrTdZNi6LdwzsdJ6a1rUi0UUUVUFFFFBRjkm2w8vy1+lL8NuyKfrLw8d42X2Z/1qK1Koxns1azQKy8bjAdAaUiNjCm7adD7DbE66gzsCDGnlVFrstbBOZi85faAMlQdSNvvGIAgaVrcPH2a+evzpPG4p2fu7Wh5n0idYMASPMkwIiab1DW6obs0kGGIMAKcqnKArLlAj2SG1HkKsscBVbfd529sPOmwUWyka+EoCp5+IxBio3sDfVcy3SxHIFp92dmU+hHvFeYTjko2ZZZVzCBGdZykwfZKk+IcvlU6vlen4KYLs8mZgHcG28E7s0ojDUkxM6kbkctQWB2aTweM+AodAFByTBhSPFr7XWdNYpDC8auJiLpugZDlkDdSCwzCQJGXLM9PdXWCrLKXGwm+uIUfgtsT63GAU/C2/xpwmk8FrdvN0ZUB6qiBv/K44rJ7S47UW1PrpILbgH0gH30t1Exm7p0QNe1zXBL5RbjSxRTlCk6FzBhQfZEGf7x6VPBi7iZfOVtzAIkBuuRARI/iaaz1NdDoqKw79i7Yh1cuuxBmPQiSBO0iIMbia18NfDorrswn/ACPnWpWbFtUY2xntugMZlZZ1EZgRMjXnV9FVHMXuG3FfxX0t5pWyCzGDuMobaFQaA8qrS3cz3AcQii2yFs15nCCQwtsGjTVftDDSIrocfgRdABLLBJBWJkqV5gj70+6si3wG07XQWuSHgklPbZbLsw8HPKgIMjQwBQMcM4beQq1y6TBOneOwKnvDHiiTLpqRMJWzUbaBQFGwAA9BpUqAoopDGcXtW/aJ3IMKTlgKWJPIAOuvnQP0VnWOOWX9lidCT4WgAGDrETPKmsFjFurnQkiSNQRt5GgvooooCiiigU4jalc3Ndqnh7nhFXOsgjrWfbw1xdBBHrUVog0EUrhb0j86bFVCWLw81DhtyJQnWdBTzCs7GW8pDDkZ+FRWnRULT5gD1E0VUTpe9jUXcyeg1NJ4y8XbIp0G8cz/AEq7D4ECoqlsXcfRRlHxP+VM4PDZRTCWwKnQUYseExSeCNvKFYLmE+0Brr1NaRFKX8EDQNisrgntXCdyQT/eLN+Zb4VLuHX2WP68qSs3zavZm0D+FumplW9zMw/vis2941J2roawOLr3V5Lg9ktLdPwv8VaY6pNb9ZvH8PnsnnlOb3ahv/qWq5TsmN7sPi3Czb5SBORoJAknwuOuoA9K1uzGILWirE5kYgg6EA6rI6bj3VWuNz4O4Tq9tCGH8SDRvfAYVi4XBeFiHuIxA8S3GGaOsHXf51yuUxu47Y49c1XUcG1sq3/ELXB6XWZwPcGA91c1eU3L5CaZncAxsTMk+g/OqLLXyqo19xbAAAWFaNozKA2nryrKbG/smItvbaAWAuEnRkZgDmnnGs9axeeVvHgyx337ur4phwO7w6aZvaPMl5BeeuVbnyrobVsKAqiAAAAOQG1YnDG73EvcjRB8GcAKPIhFkjlnrervj8vPl8KMbHdvO2Vp+BpXgJ+yPQPcj0zn6zUeNXzARdWYjT3+Ee8/IN0p3CWAiKg5DfqeZ95k1f7J/VdSPEOL2bMd7cVSdhux9FGtQ4/xH9nsPcAkgQo6uxCqD5SRXP8AZvgoaXuEs5gu59pmbXflp9BWc87LqeXXj4pcbnl4bNvtLhzsz+vdXI/8au4RiFdr7IwYd6Nv+TZpgcPtxGQUnd4EmYvbZrbkzIPPKqx6Qo0NN5xL/FfG41qKzExdy3pdQsPxqPzX+nwpuzjbbbOJ6HQ/A61qZysXCwxStzh1pmLG2hZtyQDO3+FfgOlSu4tF5z5DWkrnFD90fE0uci48WWXiPcBgbb2xmtoYZvujcMwE9afw+HVBCKFEzA61icO4g6oAQN20PmzH6itOxxAHcR+VSZxbw5zudopS9xG2v3gT0XxH4ClXe9d0UG0vU+0foPnS5z2ZnHb57HMXj7dv23A8tyfRRqaQftPhwdWYeZt3APjlq/DcHtqNZYnckyT69aMdgrQQnKNOnWp9bc/ina7X4biNq4mdLisvUEfD18qqfGsxi2PefoK43idj9ncXkEZSC6jZ7ZmQR10Medd1hwpUFdiAR6HUUwzuXanLxTDVniq8HYIGu51puvAK9ro4ilsYPCaZpfFLINAlgr8KRJ300nTSivMLcUCGWSDvRUVPhac+tadJcOWFFOTSFe0UUVUFFFFARWXxfDgjafLqDuK0y1LY5ZWpe6y91HB8UWXIxll2P4l2B9RsfP1rQNYndHItxdGQkH3cz5RofL0rVweJFxcw0OxHNWG4P66VJfZbPdl4vgpEm0Y0IgmIB+7MEMvkwNYOHuXLNlRfAUjQPmBRo09pZj0NdtcWQQdiI+NJJw8oSUYa7qw0PrHPzrnnx78OnHyandw1/iyBgZlYaIE6k6wTp/qanhuzjY0h2Js2pEZgDcuxr4QYAHnBmutsF+9f7MSQNCRlWOem8zTZwBYhnaSCDoI2MgSeVcsOL9/8d8+X9dvyuwODW0gRBpuSdSSdyx5mp4i8EUseXz8hVhNY4P7Rc/8AiXfz8vU/Ietem3XaPJO/epcJtF2N5ufsD5FvSNB5Seda9eAV7Vk0lu2F20/3Y/8AMt/J1P0pPg+P7qSQSrRqNcuURt+tq6PF4cXEKNsf0DXH8QtG1nSYJmPQ/e9OvSuHJLMup6+C454dFdTg+K2rillbQGDIK6+/0qw4+3+NfjWDYw4QeER10E/3juTQLskjmIJ98x+RrU5L7sXhx32dNNI8Ra0B4lDE7LGpPLakeH4J2kh2ROgJ9rnl1gD6zWphcEiagS34jqf8vdW/unhz1jhfLl+IcPZhAZ7RgaKxifMA/WvnXHuN4vC3u7zswOxzsDpy3j5V9d4usOD1H5V807c4UHE2ief9P/WuFklfY9FydXalMBxPGXo+0ZQSB7TEknYDUCa7jhvB4jOzXX/iYxPlyrH4FhR3iADRVLn19kV2nCbcvPQVMfqX1nL0zWPY1w+8nslQjjQqRGvl+vjT9y4FEkgAczoKrxOFRxDCfPYj0I1FYmJwhRtWLADwZjMDnptI091ej7Y+PJjnfLZXHWzs6/Gs/jPErYypJk66KxkDzApMNSfE7IyF4hhBDACdxv19KxeS67OmPDjvuW45ezq5IKgplAPpv8z8a6/hR+xtSI8CadPCK53h+CF9pmVA198GPWurURtU4pd2r6jKSTCez2iiiu7yCoXBUiahnBoMx7ep9a9ph11oqKitzKk1Rh8Y2YTs2o9JI+lQx7wlF61la0P4APeN/wA6K2VNe1G3tUqrIrxjXtQvGAaDKvXWZjBjKJ9YpmzczJS+Ct5i/mpHxrA4d2c0ytc1UFSFUhQcuQ5Bm0nUmZkmdKjTpeEnRx0bX3gaH9c6Ww69zfyz4X098Eofky+fhpPgvBgt0uraI5IGXYMsZFMwqjTlyFT4zw9e8sgPdkus/a3Ns6Hr0DVL42s86dA52qdZt7AKI8d3/vXP8VaCCAB0HMyfeedaYJ2h/tDfyD6U7NIr/vB/5f1FNMaxh7/lvP2/EZvaDFEKEX2rhgDqJAj3llHpNPYDDi2gUaxuerHcn1NY/GHYX7JADeJQATAmWG8Hm61oC/eB/dJ/3v8A0qzzUviNGikMRirqhT3UktlIVi2Ub5pgaQD74pThPFL1xwHtFAVYzkuLqG0ksIEiNNa0y2qVxOBV2Vm+7+cqR+RHoTTVFSzay2eCd3hyNyjyER8CKUwvD0F65uQFt6E/z03xHiC2okMZk6Roq6k6kTvsNTyFZicdtC7IDt3oRQAF9oZwF9rQyHXWNUbpTpi9eXy3lUAQNAK9pbAY1boJUEZTlMxowAzLodwTB8waZqskuKWMyyN1193OvnvbnDeBLv4GE/r419ONfPO3V7Lh2Ee24X0BJrjyx9H0Gd65FvZ5JDPyOVR7hJ+ZrteH4fIvmdTXJdljNtR+Fyv5H6129ThjPrsr1aFQuWgwgianRXd4CD8LQ/i9JEflSbYVc7LqQOsTO89JB5+VbRNZVgyWbqTWemN9eXyMM62hlHU/DkPcIHurStPImsUiQx6R8zWpgT4RSJld96aoooNaZJ467ApFGZcpJ0YTVvETJjrp8aY4hZ+zEfcj4bVFejWiqsO+lFArfElB1ZfzpniP7xPQ/Sq2XNdUDkZ+GtWY/wDer/KfzorQt7VKo29qlVZFVYn2TVtU4ragV4SvtHzAqqIuuPP89frTHCvZP8x+lU4gRe9QP6fSoqOCYi6RyYT7x/rUPbxQ6IJ8tBA+dxv+mrxCszHYD/M/kKwv7V7rvbjHIGIAaASQJ2B5Zi/r+ecrrTeM3t0mJPiUeRq9TXP8H4yb8uUjKcu+rRrmiNN9q3bbgjStuZQf7wf+X9Vpp2pRf37noij4mfpS+OxjQcgB8z9BWcfdrkutfiF+KqXtsy+0jAj3f55fhWtbxAYIw2YA+4/61xNjjjG81vMdoKZdGB0Mc/nW9wrE+DJzQ/IyR8DI91ZmX1LZ9O2pxnDXXUC0wEyG8RXcQDIVpjppPURWSeFY0wxvr3gkTJjK2UmBl0OZZ56abaDpEaQD1qVdGGEcBii+t/wHLMQGHjBYDwR7MgHfX303waxfQN37hyQsEGdYOb7qgDaP0TpUUEXtgxIBgyJEwRsR51E2FkNlWRsYEj0PvPxqyighZshRCiBJPvYkk+8kmp0UUGfx+6Vw90roQjQemh1r53xbGteweVbZd/CJkQMseLrMD519L4lbzWnXqpHxFfNuzbkKf1rXi9TlccpY+p6GTot95YpwXHW7kWVtvbvayx0WM0lkMyTqBEaT6T9VseyPSvnXEbHePbXY96kEbqcw1E7GJru8HiCD3dyA4GhGi3FH3l6HqvLzEE69Nblba5+u12/dO0UUV63zy+PaLbekfHSk00SmOKN4QOrD+tJ4hoUCpVgtr9i56kfIj+tO4H2RS2MXKiJ7z+vU05hF8IoUxXhr2vDVRl3f3q/zVqOsgg86zMehBkbjWtCxczKD1qKy7Okg8iR8KKuxNhsxIEg6/KPpRUEuF25lzz0Hpz/XlVd05r38oj6mtK2gUADYCs3Baux6sfzqjTWvaKKqCq740qyvG2oEOFtBZfOajxHS4p8vyP8AnRhtL3qD/Wp8ZHgB6MPnpUX3JcYuRbA5uff128tK5Zj+031Qa27J1P4mAj5V0fGX+1gaZbZM6TLHXQ7iBWD2SYCzcb72Z59xNYnfNrK9OH5b/C7IXNlGmY/LT6VpWjD/AM2nv5Utw+3CirMTcyjN+Eg/A11cUM+t09XCf9IAP1qGJICnyFRwQm2pO5dyfUEr9Ko468Wm8xHx0rGH27dOX77PhxmJtEMt5Yzqc2ux6g+VbPD8eGdGXQXAVI00bePcRFJ4+3lQDyrO4TcItMdJW4WHqGkT86znNaq8N3uPqWBaUX4fAxTFKcMP2Y9TFN10ZFFFFAUUV4TQe0VQcWg++u5HtD2gJI9fKvRik/GszEZhOY6gR18qCy4JBr5XwxSl65bP3WYfBiK+rV88xFuMZiBtLA/FQfrXj9XO0r6PoMvun+J4UzibI6ufkjH6V3WJwyuIbkZBGhVhsVPI1xvBlzYtP4QzcugXl/NXcVr0s+m1z9dfqk/xi8Rw+KLP3VwKCRlJIMDKBAXLuGDGSdjEHl6+ExP/ABQRudgc2bYHLouWN5M9a2aK9TxMdxcC2lusGcZizDQEzuByHly2k71ZhUz3J5L+fKveJHx+i/WmOG24Seba/wBKi+xbGGbsdAB9a0LI0rNta3GPmabw2LzAkKcoJEyJOUwTl6aHz8qbXVN0UliuK2bcC5cVSdgxg/A1cmKDAFPGDsRt8TTcOjLW9I4tJFUcLf2l6aj61daxGfMIhkMEb8gQQRuINKWDlujzkUTWuzVoooqoKy+FVo3WhSegJ+VIcJXwiorSooqt7yjcgevntVRZQaq79ZKzqNx0mIn4iraDMvHLdU+f56UxxZJsv5CR6rqPypfiYiDV/E3+zI/Fp8d/lUViceWSrSQty2V0/EYInSedYnZxwLDLGxb3wSPpXW9wtxAhOm6kbgjeP1zrgb6vhbj2m11JB6hiSG9D9CKzJrLZnd4yO9wQ8IqHEG9kdTJ9F1/OKowOPRkVgdCJqvGMzkBN2lR0kxqfQAmnJfoujh1eSbX8LH2Knq7n4s39KzuO3ZdE5TmPoNvn+Vb/AOzZbQRfugAeo5n1+tcNxvi6i+FIOZVObyk6D5GrhNYyJy3eVvyp7S4sIOfuBPyFZXA7ylIh5uORpbc6TqfZ5AfKocTxfettAFdl2J7P5FFy4DMkqD90GNI6nc/CmU2nFemujwmORUAy3dv+Be56/gqp+PIHZClzMpYQFmQASCIOxggemsaVrUvcwNtjLW0JMySikmRB1I5gAegrSs9e0KanK4AIE+GIKI+aQYCgPuTuOcitiljgLUR3duNPuLyEDlyAA91M0BS+Owa3UKNMGNjB0M6Hl095piigwMT2ZViYuNDNLyFPhzK2VdNB4AOug9De3Z63KkM65WVtCupS410TK/iY1sUUCh4cnW7/AN69/jrhsbgguMvQXmEOtxzuo6trtzr6JWdjOC2rjm4ZDkZSQYkDaRtXHn47njqPR6blx48rcvhzPZZQcW2skW422lwf/wA129ZnC+CW7DM65izxJYjYcgABFadOHC4Y6p6nknJnvHwKKK8NdnnY+NJLOehA+FaiuAkjYLI9IrIWSDpMyx8qdDf7P7o+cVItU8OWrxwxMxIJEmSAYH6mT76jw8aU8xpqVeqzw5ftphbZ7jNGlwGDG2xOv89b7YJSoAJEcxz9aw+0xDNa12LL7nj/AAiuis3Zrnj3zyn4d+TK/wAWHf5V4TCLbUheZkk7n/QaUji9GB6EGtY1m8RWumtR597u606KrwzSinyH5V5VR5i/Yf8AlP5Utwv2abxA8Dfyn8qT4WfCKitClsXaDaH72noYOopmsbiLE3LcagNMDrGh84pSGcDhwpK5mbXMSxkk7AegiffWhXO4VbgxbFhC5AN/aOhkDoPFvXQg0hbus/ig0r3iCzaB6QfiI+tS4mNKsVc1kCCfCNBziKDJvN3ZdJMAhlPQkTV/EeFrfRRdUyBIZd1J3AOseh0qS8PZ3zPCrIMbkxED00rXoVyOE7O90TluMyzOWAPmOfurQbFd1cXMhW2Fyhj912OpbyMAZuvrW9UXQEEEAgiCCJBB3BFLEnbwRuXWcHuxrrBMhZ8z/Sufu9kxcJa4rd4dS6kAmffBHSdq17fE7djMj3JRdUkOWUBmQqxjUBlyhiZMgbwW9XtFYM6vlAnP3b5YgNMgdGHqdKoS4f2StJr4pjQkgsp6qIygjrBrZwN8/u3gOo5CFdds6Dp1HI+RBM8JjkuFghMoYYFWUgmeTAdD8KnisOHGu8MAea5gVJBBB2PIiguorCs8AI0N3TTVVKsAGBCgh4CabQdSTPKor2fYardCsREhGgDKywozyPbLbnxa0G/RWZguEC2+cMSYIO+sxvr5Vp0BRRRQFFFFBxuC7W4j9nS5dwjZzaR2jOozlLDXBkKEpBvkASSe7Yb1LEdq76sB+ysQHcHRwSoZgr6rCpossSdm8POuwooOY4rxzEoLRt2Ce+sm5GRm7p7a946XCp+8pCrp7QO+1Uv2vuqpY4K8QGKnLLN4ZYkoFJHgV2A5wgBlxXW0rjcetsqCGJcmAoBMCMx1OwkTz+dBdhnLIpZcrFQSszlJGomBMbTVlJYjittIzE6rmBysQQBJIIGsDWvRxK3OWTPj3Vh+7JVtxyKn5dRILYZ4cg7NI+en9Ktv2illlOuunpIqNnHYdlDZ0j2vEwBGYZhodpEH0ivOK462EILrMxvMEEzPT2T8KireHjSmL50rPwHELUD7RNTlHiGrDcb71d/aFtx4HUySBruVLKY6623+BoKMKmbvP5f61Zw5tKS4Jxiw6u4uLEKehykwDlOsEmPXTlXuC4jaBg3EHSWAJGhGh12ZfiKDepDiI0q9MdbP313j2hvmyj56UhxXiFsZlLqGWMwJgiQCDry8Q1/pSkaOB/dr6UVPDrCqOgH5V5VRN9j6UhwwaUUVFaDbVm2Vm8PIE/r415RSkTxq/aKfL60/b2oooFuIDSrcF7C+lFFD2XUUUVUFFFFAn/ZlqWOQS0yeerZ9Dy8Xi056717/AGda1GRfFE6bxAE/AfCiigsw+FRCxVYLGW31Ms3u1Zj7zV9FFAUUUUBRRRQFFFFAUUUUBRRRQFUYnCpcgOswZH6HLQaeVe0UFd7h9tiSyySADq0QJgRMbFh6Mw2JmRwiTOUTr6eKZMbT4m1/iPU0UUEF4dbEQuo1DSSwMATLTOirv0FL4jhdpbRUIIAEeo0zfzfxb6DoKKKCnh/BrAA+zU5WLLOuUsZMdByjaNOZq+9w20uVggDJOU81zZpg/wB9vjXlFQQ4Pw+2qMAggsszrOSCkk7xy6aVVb4XaF5iLazmVp/iAEH5V5RRT39lWYA7tQAQwHRlMhgOsxrzgTsKU4jw62SJWScskkljlEAljqTGk0UUpGuBFFFFV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VFRUVFxgYFxcXFRcYGBUVFhgXGBgXFhUYHCggGBolHhQWITEiJSkrLi4uGB8zODMsNygtLisBCgoKDg0OGxAQGywkICQsLCwsLywsLCwsLywsLCwsLCwsLDAsLCwsLCwsLCwsLCwsLCwsLCwsLCwsLCwsLCwsLP/AABEIAKQBNAMBIgACEQEDEQH/xAAbAAACAwEBAQAAAAAAAAAAAAAABAIDBQYBB//EAEQQAAIBAgQDBQUFBQUIAwEAAAECEQADBBIhMQVBUQYTImFxMoGRocEjQlKx8BQzYnLRFYLS4fEkNFNzkpOy4mOiwkP/xAAZAQEBAQEBAQAAAAAAAAAAAAAAAQIDBAX/xAAmEQEBAAIBAwMEAwEAAAAAAAAAAQIRAxIhMQRBUSIycYETQmGh/9oADAMBAAIRAxEAPwD7jRRRQFFFeMwGp0FB7RSxx1uYzj9edW2ryt7JB9DQc/2o7TnB3bSm3nS5bvMzZtVa33a21C/eLvdVB5kUjZ7cg20m1F0qhYBg1tXY2syZxrIW8pEgTpyIJ627h1YgsqsRsSAY1DaT5qp9VHSqRwyzOburcxE5FmBECY8h8BQYj9rlbC3sRatv9kFKi4pUXFcjKykTIOvnVOH7ZqPDdtXM+dlPdoxCqri2rOGAZJZtiNAJOkV0iYG2AwFtAHMsAigMerCNT5mo3uHWm1a2hOpnKJBYAEhtwSABPkKDAHbe1H7m9IUuw+y8KBLLgki5GoxNvYnUmYAmjF9s0WAtpyQ6rdBKDu8117R1DHOZtPGWRoJImt3DcLs20CJatqoBWAg9kgBgdNZyiesCvRwyz4fsrfg0TwL4BM+HTw666UGTb7W2mcoiXGKkBtbYAzJYYGWcT/vNsQNZDeUqcP7bIy2zctshui0EAKtL3VtsEmdTFwttsjHlXQW+F2Fy5bNoZDmWLajK0ASsDQwBr5CrLeBtrGW2gg5hCKIaCJEDeCRPmaDATtaLuEbEWLTGDaCC7FvOt428rqSfF4bkhZBJGUbg1Xg+21sp4kZrgDsVtKTKozoxUPlbR0yFYkMQNd66JeH2grILdsI5JZci5WJ3LLEHYb1SnB7AYsLa6p3cR4Bbmcqp7KgnUwNYE7UGA/bu2CZs3CCEyZMrs5KXncZQ2mUYd/fppTeE7YW7lzILV2M4TOQgGt65hwYz5oNyyw2mNa2H4XZIg2bREAQbaxCyVERsJMepqwYS2NciTM+yN8xadt8zFvUk0F9FFFBldpuKthrHeImdjcs2wvi//tdS1MKCTGeYA1iss9s0Vjba1eLq1q22VIXvrzYdVQG4RB/2q2dY0zdNemuWw2jAESDqJ1BkHXmCAaqbBWy2c20LmPEVXN4SGXxROhVSPMDpQc6e3NkW85tXR4VfL9mW7tlds8BzIHdsD005Gav4R2rW9dW0bbh2Z1zKpNtSpu5QW5EraJ2iSBWxc4ZZYANatkCIBRSBExGn8R+JqaYK2GDi2gYAgMFUEAkkgGJAJJPvNByWD7ckljdswga6qZMxZmt4oYVQAwAaSQSVPh2O4p0dt7REizf3CgEICXKI+TKXkHLcGpgaHXaegfA2iINtCIYQUWIc5mERzIBPUiaoscGsIzOtpAzxJyj7oVQBOwAtroNNKDJHbC2Tl7q7mLMiD7PxPbuNauic8LldGEtEx4Zqnh/bi09q07I4e4q+BcpGdhhjlDEjScXbEmNjMc+hfh1k5ptWznILyinOV2LaeKOU1H+y7Gv2NrVcp+zXVQAMp01EKNPIUGDd7YhGOe0youpOZGOUWGvMYRiPCFPMzGlOcN7VWr91bSJdOYSHy+DVc6+IHZkhgejDnpWqOH2gQRatyBlHgXRQCAo02gkR0JqSYK2GDC2gZVyhgoBCj7oMSB5UHKYbtvlznEWwqgBl7slzDd7l1jI4Y2gqlGJLOAVG5uxHbi2rhTauAC463M2UMiJaxNzOqZiXB/ZHiNCNiSIrcvcFsNvaQfaLdOUZc9y22ZGfLGeGAbWdQDV44faEnurcls58C6vr4jp7Wp18zQYSdskJAFi/mJUQQiwbjZE9pxMmNRO9bnDMat+zbvICFuIrgHcBgDBjnrXtrh9pQAtq2oEQAiiIOYRA66+tXIgUAABVAgAAAADoOQoJ0Uucan4hVlu8rbEH9dKCyiiigKKKKAooooIuwAJOw1rKJa6ddF5CneJH7Jvd+YqPD10qKiuAFUX8Fl1UkEcxWrVOJOlNG1WAxOcEH2hv5+dN0hw23u/WR7utPTViV7RUQ4PMfr/WhbgMwQYMGORgGD7iD76CVeMY1OwrxnA3P62pbiFlbtu7ZzAZ7bKdiQHDLMfH4Ggs/a7cA50hog5hBkwI111qP7famO8Sf5l65evXT1rLxPCLYKgly11irNKAkFbztPhiDmYaAESII1mV3s1bKFO8uAEEGCg8JEZYywABOg60GrZxSN7Lq2+zA7EqfgQR6iorjrZ2uIZiPENc2YAA8z4W08qTTgdsO7yxLhwQYj7QyYgAjpvy660svZsEeO65YsGYqFUHKZUFcsaUGqMdblRnUlyQoDA5iJmI3iDTFZlrgltbguKWEFTl8OUlEKLykQGbYjetOgKKKKAorya9oCiiigKKKKAooooCiiigKKKKApB/tPJB8/OmcY0I2saaetRw1uFFBFcKsbUtiMINxoa0qhdWoKOH4gsCG3X5jrTdZNi6LdwzsdJ6a1rUi0UUUVUFFFFBRjkm2w8vy1+lL8NuyKfrLw8d42X2Z/1qK1Koxns1azQKy8bjAdAaUiNjCm7adD7DbE66gzsCDGnlVFrstbBOZi85faAMlQdSNvvGIAgaVrcPH2a+evzpPG4p2fu7Wh5n0idYMASPMkwIiab1DW6obs0kGGIMAKcqnKArLlAj2SG1HkKsscBVbfd529sPOmwUWyka+EoCp5+IxBio3sDfVcy3SxHIFp92dmU+hHvFeYTjko2ZZZVzCBGdZykwfZKk+IcvlU6vlen4KYLs8mZgHcG28E7s0ojDUkxM6kbkctQWB2aTweM+AodAFByTBhSPFr7XWdNYpDC8auJiLpugZDlkDdSCwzCQJGXLM9PdXWCrLKXGwm+uIUfgtsT63GAU/C2/xpwmk8FrdvN0ZUB6qiBv/K44rJ7S47UW1PrpILbgH0gH30t1Exm7p0QNe1zXBL5RbjSxRTlCk6FzBhQfZEGf7x6VPBi7iZfOVtzAIkBuuRARI/iaaz1NdDoqKw79i7Yh1cuuxBmPQiSBO0iIMbia18NfDorrswn/ACPnWpWbFtUY2xntugMZlZZ1EZgRMjXnV9FVHMXuG3FfxX0t5pWyCzGDuMobaFQaA8qrS3cz3AcQii2yFs15nCCQwtsGjTVftDDSIrocfgRdABLLBJBWJkqV5gj70+6si3wG07XQWuSHgklPbZbLsw8HPKgIMjQwBQMcM4beQq1y6TBOneOwKnvDHiiTLpqRMJWzUbaBQFGwAA9BpUqAoopDGcXtW/aJ3IMKTlgKWJPIAOuvnQP0VnWOOWX9lidCT4WgAGDrETPKmsFjFurnQkiSNQRt5GgvooooCiiigU4jalc3Ndqnh7nhFXOsgjrWfbw1xdBBHrUVog0EUrhb0j86bFVCWLw81DhtyJQnWdBTzCs7GW8pDDkZ+FRWnRULT5gD1E0VUTpe9jUXcyeg1NJ4y8XbIp0G8cz/AEq7D4ECoqlsXcfRRlHxP+VM4PDZRTCWwKnQUYseExSeCNvKFYLmE+0Brr1NaRFKX8EDQNisrgntXCdyQT/eLN+Zb4VLuHX2WP68qSs3zavZm0D+FumplW9zMw/vis2941J2roawOLr3V5Lg9ktLdPwv8VaY6pNb9ZvH8PnsnnlOb3ahv/qWq5TsmN7sPi3Czb5SBORoJAknwuOuoA9K1uzGILWirE5kYgg6EA6rI6bj3VWuNz4O4Tq9tCGH8SDRvfAYVi4XBeFiHuIxA8S3GGaOsHXf51yuUxu47Y49c1XUcG1sq3/ELXB6XWZwPcGA91c1eU3L5CaZncAxsTMk+g/OqLLXyqo19xbAAAWFaNozKA2nryrKbG/smItvbaAWAuEnRkZgDmnnGs9axeeVvHgyx337ur4phwO7w6aZvaPMl5BeeuVbnyrobVsKAqiAAAAOQG1YnDG73EvcjRB8GcAKPIhFkjlnrervj8vPl8KMbHdvO2Vp+BpXgJ+yPQPcj0zn6zUeNXzARdWYjT3+Ee8/IN0p3CWAiKg5DfqeZ95k1f7J/VdSPEOL2bMd7cVSdhux9FGtQ4/xH9nsPcAkgQo6uxCqD5SRXP8AZvgoaXuEs5gu59pmbXflp9BWc87LqeXXj4pcbnl4bNvtLhzsz+vdXI/8au4RiFdr7IwYd6Nv+TZpgcPtxGQUnd4EmYvbZrbkzIPPKqx6Qo0NN5xL/FfG41qKzExdy3pdQsPxqPzX+nwpuzjbbbOJ6HQ/A61qZysXCwxStzh1pmLG2hZtyQDO3+FfgOlSu4tF5z5DWkrnFD90fE0uci48WWXiPcBgbb2xmtoYZvujcMwE9afw+HVBCKFEzA61icO4g6oAQN20PmzH6itOxxAHcR+VSZxbw5zudopS9xG2v3gT0XxH4ClXe9d0UG0vU+0foPnS5z2ZnHb57HMXj7dv23A8tyfRRqaQftPhwdWYeZt3APjlq/DcHtqNZYnckyT69aMdgrQQnKNOnWp9bc/ina7X4biNq4mdLisvUEfD18qqfGsxi2PefoK43idj9ncXkEZSC6jZ7ZmQR10Medd1hwpUFdiAR6HUUwzuXanLxTDVniq8HYIGu51puvAK9ro4ilsYPCaZpfFLINAlgr8KRJ300nTSivMLcUCGWSDvRUVPhac+tadJcOWFFOTSFe0UUVUFFFFARWXxfDgjafLqDuK0y1LY5ZWpe6y91HB8UWXIxll2P4l2B9RsfP1rQNYndHItxdGQkH3cz5RofL0rVweJFxcw0OxHNWG4P66VJfZbPdl4vgpEm0Y0IgmIB+7MEMvkwNYOHuXLNlRfAUjQPmBRo09pZj0NdtcWQQdiI+NJJw8oSUYa7qw0PrHPzrnnx78OnHyandw1/iyBgZlYaIE6k6wTp/qanhuzjY0h2Js2pEZgDcuxr4QYAHnBmutsF+9f7MSQNCRlWOem8zTZwBYhnaSCDoI2MgSeVcsOL9/8d8+X9dvyuwODW0gRBpuSdSSdyx5mp4i8EUseXz8hVhNY4P7Rc/8AiXfz8vU/Ietem3XaPJO/epcJtF2N5ufsD5FvSNB5Seda9eAV7Vk0lu2F20/3Y/8AMt/J1P0pPg+P7qSQSrRqNcuURt+tq6PF4cXEKNsf0DXH8QtG1nSYJmPQ/e9OvSuHJLMup6+C454dFdTg+K2rillbQGDIK6+/0qw4+3+NfjWDYw4QeER10E/3juTQLskjmIJ98x+RrU5L7sXhx32dNNI8Ra0B4lDE7LGpPLakeH4J2kh2ROgJ9rnl1gD6zWphcEiagS34jqf8vdW/unhz1jhfLl+IcPZhAZ7RgaKxifMA/WvnXHuN4vC3u7zswOxzsDpy3j5V9d4usOD1H5V807c4UHE2ief9P/WuFklfY9FydXalMBxPGXo+0ZQSB7TEknYDUCa7jhvB4jOzXX/iYxPlyrH4FhR3iADRVLn19kV2nCbcvPQVMfqX1nL0zWPY1w+8nslQjjQqRGvl+vjT9y4FEkgAczoKrxOFRxDCfPYj0I1FYmJwhRtWLADwZjMDnptI091ej7Y+PJjnfLZXHWzs6/Gs/jPErYypJk66KxkDzApMNSfE7IyF4hhBDACdxv19KxeS67OmPDjvuW45ezq5IKgplAPpv8z8a6/hR+xtSI8CadPCK53h+CF9pmVA198GPWurURtU4pd2r6jKSTCez2iiiu7yCoXBUiahnBoMx7ep9a9ph11oqKitzKk1Rh8Y2YTs2o9JI+lQx7wlF61la0P4APeN/wA6K2VNe1G3tUqrIrxjXtQvGAaDKvXWZjBjKJ9YpmzczJS+Ct5i/mpHxrA4d2c0ytc1UFSFUhQcuQ5Bm0nUmZkmdKjTpeEnRx0bX3gaH9c6Ww69zfyz4X098Eofky+fhpPgvBgt0uraI5IGXYMsZFMwqjTlyFT4zw9e8sgPdkus/a3Ns6Hr0DVL42s86dA52qdZt7AKI8d3/vXP8VaCCAB0HMyfeedaYJ2h/tDfyD6U7NIr/vB/5f1FNMaxh7/lvP2/EZvaDFEKEX2rhgDqJAj3llHpNPYDDi2gUaxuerHcn1NY/GHYX7JADeJQATAmWG8Hm61oC/eB/dJ/3v8A0qzzUviNGikMRirqhT3UktlIVi2Ub5pgaQD74pThPFL1xwHtFAVYzkuLqG0ksIEiNNa0y2qVxOBV2Vm+7+cqR+RHoTTVFSzay2eCd3hyNyjyER8CKUwvD0F65uQFt6E/z03xHiC2okMZk6Roq6k6kTvsNTyFZicdtC7IDt3oRQAF9oZwF9rQyHXWNUbpTpi9eXy3lUAQNAK9pbAY1boJUEZTlMxowAzLodwTB8waZqskuKWMyyN1193OvnvbnDeBLv4GE/r419ONfPO3V7Lh2Ee24X0BJrjyx9H0Gd65FvZ5JDPyOVR7hJ+ZrteH4fIvmdTXJdljNtR+Fyv5H6129ThjPrsr1aFQuWgwgianRXd4CD8LQ/i9JEflSbYVc7LqQOsTO89JB5+VbRNZVgyWbqTWemN9eXyMM62hlHU/DkPcIHurStPImsUiQx6R8zWpgT4RSJld96aoooNaZJ467ApFGZcpJ0YTVvETJjrp8aY4hZ+zEfcj4bVFejWiqsO+lFArfElB1ZfzpniP7xPQ/Sq2XNdUDkZ+GtWY/wDer/KfzorQt7VKo29qlVZFVYn2TVtU4ragV4SvtHzAqqIuuPP89frTHCvZP8x+lU4gRe9QP6fSoqOCYi6RyYT7x/rUPbxQ6IJ8tBA+dxv+mrxCszHYD/M/kKwv7V7rvbjHIGIAaASQJ2B5Zi/r+ecrrTeM3t0mJPiUeRq9TXP8H4yb8uUjKcu+rRrmiNN9q3bbgjStuZQf7wf+X9Vpp2pRf37noij4mfpS+OxjQcgB8z9BWcfdrkutfiF+KqXtsy+0jAj3f55fhWtbxAYIw2YA+4/61xNjjjG81vMdoKZdGB0Mc/nW9wrE+DJzQ/IyR8DI91ZmX1LZ9O2pxnDXXUC0wEyG8RXcQDIVpjppPURWSeFY0wxvr3gkTJjK2UmBl0OZZ56abaDpEaQD1qVdGGEcBii+t/wHLMQGHjBYDwR7MgHfX303waxfQN37hyQsEGdYOb7qgDaP0TpUUEXtgxIBgyJEwRsR51E2FkNlWRsYEj0PvPxqyighZshRCiBJPvYkk+8kmp0UUGfx+6Vw90roQjQemh1r53xbGteweVbZd/CJkQMseLrMD519L4lbzWnXqpHxFfNuzbkKf1rXi9TlccpY+p6GTot95YpwXHW7kWVtvbvayx0WM0lkMyTqBEaT6T9VseyPSvnXEbHePbXY96kEbqcw1E7GJru8HiCD3dyA4GhGi3FH3l6HqvLzEE69Nblba5+u12/dO0UUV63zy+PaLbekfHSk00SmOKN4QOrD+tJ4hoUCpVgtr9i56kfIj+tO4H2RS2MXKiJ7z+vU05hF8IoUxXhr2vDVRl3f3q/zVqOsgg86zMehBkbjWtCxczKD1qKy7Okg8iR8KKuxNhsxIEg6/KPpRUEuF25lzz0Hpz/XlVd05r38oj6mtK2gUADYCs3Baux6sfzqjTWvaKKqCq740qyvG2oEOFtBZfOajxHS4p8vyP8AnRhtL3qD/Wp8ZHgB6MPnpUX3JcYuRbA5uff128tK5Zj+031Qa27J1P4mAj5V0fGX+1gaZbZM6TLHXQ7iBWD2SYCzcb72Z59xNYnfNrK9OH5b/C7IXNlGmY/LT6VpWjD/AM2nv5Utw+3CirMTcyjN+Eg/A11cUM+t09XCf9IAP1qGJICnyFRwQm2pO5dyfUEr9Ko468Wm8xHx0rGH27dOX77PhxmJtEMt5Yzqc2ux6g+VbPD8eGdGXQXAVI00bePcRFJ4+3lQDyrO4TcItMdJW4WHqGkT86znNaq8N3uPqWBaUX4fAxTFKcMP2Y9TFN10ZFFFFAUUV4TQe0VQcWg++u5HtD2gJI9fKvRik/GszEZhOY6gR18qCy4JBr5XwxSl65bP3WYfBiK+rV88xFuMZiBtLA/FQfrXj9XO0r6PoMvun+J4UzibI6ufkjH6V3WJwyuIbkZBGhVhsVPI1xvBlzYtP4QzcugXl/NXcVr0s+m1z9dfqk/xi8Rw+KLP3VwKCRlJIMDKBAXLuGDGSdjEHl6+ExP/ABQRudgc2bYHLouWN5M9a2aK9TxMdxcC2lusGcZizDQEzuByHly2k71ZhUz3J5L+fKveJHx+i/WmOG24Seba/wBKi+xbGGbsdAB9a0LI0rNta3GPmabw2LzAkKcoJEyJOUwTl6aHz8qbXVN0UliuK2bcC5cVSdgxg/A1cmKDAFPGDsRt8TTcOjLW9I4tJFUcLf2l6aj61daxGfMIhkMEb8gQQRuINKWDlujzkUTWuzVoooqoKy+FVo3WhSegJ+VIcJXwiorSooqt7yjcgevntVRZQaq79ZKzqNx0mIn4iraDMvHLdU+f56UxxZJsv5CR6rqPypfiYiDV/E3+zI/Fp8d/lUViceWSrSQty2V0/EYInSedYnZxwLDLGxb3wSPpXW9wtxAhOm6kbgjeP1zrgb6vhbj2m11JB6hiSG9D9CKzJrLZnd4yO9wQ8IqHEG9kdTJ9F1/OKowOPRkVgdCJqvGMzkBN2lR0kxqfQAmnJfoujh1eSbX8LH2Knq7n4s39KzuO3ZdE5TmPoNvn+Vb/AOzZbQRfugAeo5n1+tcNxvi6i+FIOZVObyk6D5GrhNYyJy3eVvyp7S4sIOfuBPyFZXA7ylIh5uORpbc6TqfZ5AfKocTxfettAFdl2J7P5FFy4DMkqD90GNI6nc/CmU2nFemujwmORUAy3dv+Be56/gqp+PIHZClzMpYQFmQASCIOxggemsaVrUvcwNtjLW0JMySikmRB1I5gAegrSs9e0KanK4AIE+GIKI+aQYCgPuTuOcitiljgLUR3duNPuLyEDlyAA91M0BS+Owa3UKNMGNjB0M6Hl095piigwMT2ZViYuNDNLyFPhzK2VdNB4AOug9De3Z63KkM65WVtCupS410TK/iY1sUUCh4cnW7/AN69/jrhsbgguMvQXmEOtxzuo6trtzr6JWdjOC2rjm4ZDkZSQYkDaRtXHn47njqPR6blx48rcvhzPZZQcW2skW422lwf/wA129ZnC+CW7DM65izxJYjYcgABFadOHC4Y6p6nknJnvHwKKK8NdnnY+NJLOehA+FaiuAkjYLI9IrIWSDpMyx8qdDf7P7o+cVItU8OWrxwxMxIJEmSAYH6mT76jw8aU8xpqVeqzw5ftphbZ7jNGlwGDG2xOv89b7YJSoAJEcxz9aw+0xDNa12LL7nj/AAiuis3Zrnj3zyn4d+TK/wAWHf5V4TCLbUheZkk7n/QaUji9GB6EGtY1m8RWumtR597u606KrwzSinyH5V5VR5i/Yf8AlP5Utwv2abxA8Dfyn8qT4WfCKitClsXaDaH72noYOopmsbiLE3LcagNMDrGh84pSGcDhwpK5mbXMSxkk7AegiffWhXO4VbgxbFhC5AN/aOhkDoPFvXQg0hbus/ig0r3iCzaB6QfiI+tS4mNKsVc1kCCfCNBziKDJvN3ZdJMAhlPQkTV/EeFrfRRdUyBIZd1J3AOseh0qS8PZ3zPCrIMbkxED00rXoVyOE7O90TluMyzOWAPmOfurQbFd1cXMhW2Fyhj912OpbyMAZuvrW9UXQEEEAgiCCJBB3BFLEnbwRuXWcHuxrrBMhZ8z/Sufu9kxcJa4rd4dS6kAmffBHSdq17fE7djMj3JRdUkOWUBmQqxjUBlyhiZMgbwW9XtFYM6vlAnP3b5YgNMgdGHqdKoS4f2StJr4pjQkgsp6qIygjrBrZwN8/u3gOo5CFdds6Dp1HI+RBM8JjkuFghMoYYFWUgmeTAdD8KnisOHGu8MAea5gVJBBB2PIiguorCs8AI0N3TTVVKsAGBCgh4CabQdSTPKor2fYardCsREhGgDKywozyPbLbnxa0G/RWZguEC2+cMSYIO+sxvr5Vp0BRRRQFFFFBxuC7W4j9nS5dwjZzaR2jOozlLDXBkKEpBvkASSe7Yb1LEdq76sB+ysQHcHRwSoZgr6rCpossSdm8POuwooOY4rxzEoLRt2Ce+sm5GRm7p7a946XCp+8pCrp7QO+1Uv2vuqpY4K8QGKnLLN4ZYkoFJHgV2A5wgBlxXW0rjcetsqCGJcmAoBMCMx1OwkTz+dBdhnLIpZcrFQSszlJGomBMbTVlJYjittIzE6rmBysQQBJIIGsDWvRxK3OWTPj3Vh+7JVtxyKn5dRILYZ4cg7NI+en9Ktv2illlOuunpIqNnHYdlDZ0j2vEwBGYZhodpEH0ivOK462EILrMxvMEEzPT2T8KireHjSmL50rPwHELUD7RNTlHiGrDcb71d/aFtx4HUySBruVLKY6623+BoKMKmbvP5f61Zw5tKS4Jxiw6u4uLEKehykwDlOsEmPXTlXuC4jaBg3EHSWAJGhGh12ZfiKDepDiI0q9MdbP313j2hvmyj56UhxXiFsZlLqGWMwJgiQCDry8Q1/pSkaOB/dr6UVPDrCqOgH5V5VRN9j6UhwwaUUVFaDbVm2Vm8PIE/r415RSkTxq/aKfL60/b2oooFuIDSrcF7C+lFFD2XUUUVUFFFFAn/ZlqWOQS0yeerZ9Dy8Xi056717/AGda1GRfFE6bxAE/AfCiigsw+FRCxVYLGW31Ms3u1Zj7zV9FFAUUUUBRRRQFFFFAUUUUBRRRQFUYnCpcgOswZH6HLQaeVe0UFd7h9tiSyySADq0QJgRMbFh6Mw2JmRwiTOUTr6eKZMbT4m1/iPU0UUEF4dbEQuo1DSSwMATLTOirv0FL4jhdpbRUIIAEeo0zfzfxb6DoKKKCnh/BrAA+zU5WLLOuUsZMdByjaNOZq+9w20uVggDJOU81zZpg/wB9vjXlFQQ4Pw+2qMAggsszrOSCkk7xy6aVVb4XaF5iLazmVp/iAEH5V5RRT39lWYA7tQAQwHRlMhgOsxrzgTsKU4jw62SJWScskkljlEAljqTGk0UUpGuBFFFFV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4" name="Picture 8" descr="http://media-2.web.britannica.com/eb-media/31/94931-004-4DED6A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63438"/>
            <a:ext cx="4114800" cy="219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5532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http://media-2.web.britannica.com/eb-media/31/94931-004-4DED6AD1.jpg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3544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Adaptation/Response to 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Receive</a:t>
            </a:r>
            <a:r>
              <a:rPr lang="en-US" dirty="0"/>
              <a:t>, interpret, and respond to internal and external </a:t>
            </a:r>
            <a:r>
              <a:rPr lang="en-US" dirty="0" smtClean="0"/>
              <a:t>stimuli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Internal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2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Adaptation: External</a:t>
            </a:r>
            <a:endParaRPr lang="en-US" dirty="0"/>
          </a:p>
        </p:txBody>
      </p:sp>
      <p:pic>
        <p:nvPicPr>
          <p:cNvPr id="1026" name="Picture 2" descr="http://leavingbio.net/the%20senses_files/THE%20SENSES_files/image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38290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57150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http://leavingbio.net/the%20senses_files/the%20senses.htm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7616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Adaptation: Internal</a:t>
            </a:r>
            <a:endParaRPr lang="en-US" dirty="0"/>
          </a:p>
        </p:txBody>
      </p:sp>
      <p:pic>
        <p:nvPicPr>
          <p:cNvPr id="2050" name="Picture 2" descr="http://drsarahallen.com/wp-content/uploads/2014/08/Effects-of-adrenaline1-300x2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33735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52600" y="650331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http://drsarahallen.com/wp-content/uploads/2014/08/Effects-of-adrenaline1-300x227.jpg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492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 </a:t>
            </a:r>
            <a:r>
              <a:rPr lang="en-US" dirty="0"/>
              <a:t>oxygen and other nutrients to tissues via </a:t>
            </a:r>
            <a:r>
              <a:rPr lang="en-US" dirty="0" smtClean="0"/>
              <a:t>the cardiovascular </a:t>
            </a:r>
            <a:r>
              <a:rPr lang="en-US" dirty="0"/>
              <a:t>system</a:t>
            </a:r>
          </a:p>
          <a:p>
            <a:endParaRPr lang="en-US" dirty="0"/>
          </a:p>
        </p:txBody>
      </p:sp>
      <p:pic>
        <p:nvPicPr>
          <p:cNvPr id="3074" name="Picture 2" descr="http://dxline.info/img/new_ail/cardiovascular-syst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95484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2613" y="656784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http://dxline.info/img/new_ail/cardiovascular-system.jpg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1894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Removal of metabolic </a:t>
            </a:r>
            <a:r>
              <a:rPr lang="en-US" dirty="0"/>
              <a:t>waste from the body via the renal </a:t>
            </a:r>
            <a:r>
              <a:rPr lang="en-US" dirty="0" smtClean="0"/>
              <a:t>(urinary) system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le.ac.uk/pa/teach/va/anatomy/case4/kid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05149"/>
            <a:ext cx="3286125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05400" y="65963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/>
              <a:t>http://www.le.ac.uk/pa/teach/va/anatomy/case4/kid1.gif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1498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voluntary </a:t>
            </a:r>
            <a:r>
              <a:rPr lang="en-US" dirty="0"/>
              <a:t>and involuntary movement of body via </a:t>
            </a:r>
            <a:r>
              <a:rPr lang="en-US" dirty="0" smtClean="0"/>
              <a:t>the musculoskeletal </a:t>
            </a:r>
            <a:r>
              <a:rPr lang="en-US" dirty="0"/>
              <a:t>and neurological systems</a:t>
            </a:r>
          </a:p>
          <a:p>
            <a:endParaRPr lang="en-US" dirty="0"/>
          </a:p>
        </p:txBody>
      </p:sp>
      <p:pic>
        <p:nvPicPr>
          <p:cNvPr id="5122" name="Picture 2" descr="http://www.onlinehumananatomycourse.net/wp-content/uploads/2013/01/Functions-Of-The-Muscular-Syst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031" y="3581400"/>
            <a:ext cx="363152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http://www.onlinehumananatomycourse.net/wp-content/uploads/2013/01/Functions-Of-The-Muscular-System.jpg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3721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</a:t>
            </a:r>
            <a:r>
              <a:rPr lang="en-US" dirty="0"/>
              <a:t>in and break down nutrients to be used for metabolism via </a:t>
            </a:r>
            <a:r>
              <a:rPr lang="en-US" dirty="0" smtClean="0"/>
              <a:t>the digestive </a:t>
            </a:r>
            <a:r>
              <a:rPr lang="en-US" dirty="0"/>
              <a:t>system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xQTEhUUExQVFhUXFxkYFRcYGB4ZGRUXGRcYGRgaGBwaHCggGCAmHRoeITEhJSkrLi4uGB8zODMsNygtLisBCgoKDg0OGxAQGywkHSQsLDQvMi8sLCwvLCwsLCw0NDIsLDQsLSwsLCwsLCwsNS0sNywsLCwsLCwsNCwsLCwsLP/AABEIAPAA0gMBIgACEQEDEQH/xAAcAAACAwADAQAAAAAAAAAAAAAABQMEBgECBwj/xABGEAACAQIEAwQHBgQEBAUFAAABAhEAAwQSITEFQVEGEyJhFDJScYGRoSNCkrHR0gdicsFTgqKyFRYz8GOT4eLxCCRDVHP/xAAaAQEAAwEBAQAAAAAAAAAAAAAAAwQFAgEG/8QALxEAAwACAQMBBwMDBQAAAAAAAAECAxEEEiExQQUTIjJRcfCBkbEzYdEUI4Kh4f/aAAwDAQACEQMRAD8A9xooooAooooAooooAooooAoorJfxQ7T3OH4Br9lQbhZbaE6hC0+IjnEbdYoDQ8T4pZw6Z7923aT2nYKJ6CTqfKshjP4vcKtyBiC5HsWrh+RKhT8DXzTxXid7EXDcv3XuufvOxY+4T6o8hAFU4oD6Of8Ajnw4NGTFEe0Lax79bk/SnfCP4p8LxDBFxIRjsLqtbH4mGSfKa+VqKA+3AZ2rmvl/+G/8SL/D7iW7rtcwhMOh8RtDbNa5iN8o0Ouk619OYa+txFdGDIyhlYahlIkEeRFASUUUUAUUUUAUUUUAUUUUAUUUUAUUUUAUUUUAUUUUAUUUUAUUUUAVmv4id0cDct3UVxdi2itMZyZU6EHwwW0P3a0tYb+J2JyDDlgSgZyT0YBQs/AtUeWnMNolwSqyJM88wvYWxpCA+8TPzqLi/YS1lJVQD8vyprhO0rkZgiBZiTcE/EAaacjTm1i+9TNH/fwrNeS16mr0S/RaPn7HYfJcdPZYiq8Vue2nZbu899CdWJYe86x8ax1jCO8hEZ41OVS0DzjatLHkm52jLy4qitaK1fTf8CuJm9wpFJk2bj2vgCHX5K4Hwr5mIr6G/wDp0Qjh948jiWj4WrQNSkJ6rRRRXgCiiigCiiigCiiigCiiigCiiigCiiigCiikHGO1lnDXu5uBwcttswAyhXNwE7z4e7k6feWJmgH9FIsR2sw6rILscxXKEIYFXVGnNEQzCal/5ks5Ubxw4eBkbMClxLTDLGac7gbdTtQDiikK9r8MxQIzMXZVSEYZs17uZBYAQGn3hTE039LT2hQE9ZTt+6tbS0QCS2f+lVBHzJMfPpWk9LT2hWA7aXr1u8boRL1t3RFhwGVcm2UjqGOh58qh5DfQ9E/GS94tiLgPZK2DcuArF0Qy5QwA5wGGhkb+VN3waWUCoIUbUt4RxH7S6VVkUkEIdSDGp02FMr91iQShYAglZmQORAM1nU3SNRS0+xn+KItxWUjMIOYfr0rJWrVsOtgKFtKuZ8p1DsZztuScgG/LavcGRWsZrQCqVMaAQdtQPOvFe0qOt1ksoqMcpZ1fMG8K5SPOI3299dY012OPeK/TujE8fA794/kDebi2oc/jn619HfwTwPdcIsHncNy4f8zkL/pUV4FjOzVzOiLGZyqqCTqzEAcuZIr6l4LgWw+Hs2FVctq2lseM6hFCz6nlWljpOexmZoqafUM6KWcYfEd19gq94XtgeLTKbii4SSpiEkzB9xpZb4njwSrYZSFGtwTDEMqkqsyRq1wCZKgLo1dkRpqKyicS4gd8OFJNvoQgMlh63iIEDNt5VxiuOYs3byW8NmFsgbaNma4oknfwqrmNQHiOZA1eYdaMw61lRicWWQHBogZ1loDZU78Kykde6DPm2Ggia0voqewv4RQE1FV8CoCkAQM7/wC9qsUAUUUUAUUUUAUUUUAVneP465bdymDF8rbUqYJLkvGUEWyABvqZ1mIBNaKql/iVtHyO2VspfUEKFG5LRlAGnPmOooDL4vEOkN/w+yttM6tmUf8ATtK1xCCFhFNwCJ0G5jcN+EquIVzew6qFOVVZQfDct2rrqw2JDmDylOopocda27xJkL6w9Y7Dfc9K7piUJyh1JiYBBMdY6a0B09AtSG7tMw2OUSPEW0MaeIk+8zViiigCsd/FC03oyXFv9z3V1WLFcyagrLdInfzjnI2DMAJOgG56VWJNzQaIdzzcc46Dz3PKNDXNT1LR1FdNJnlHBuInFIFV7bkf9QrKgn2iDv5CTty3py/De6Csc07gxGv0Aqt2c4lZw4YWlVRqO7kL3ZDHw84iYj+WuMV2oQXAbhQwZAJ5dBrp796yaa2bqzZUtLsh3hMWpVizBt/sxtOhmOfvMDbQGvOOM3xfxJJEBmHrawogCTqNhW54VxFcU91sojIswN/EAJO5Mc6zfCuH5Wztr4fCeun5gfr1jpvemRROm2KsOUHFMIJhe+tiZkSWGWJkesRXu+W4Nire8ZT8SJH0r5w4sp743E0ZXDKdoZTIPzFfQXBseb9i3ftsGW4oYBtCCd1LLoCDIjLyq7xmunRS5svaZxxvG3rdlmtoO8BX7rXQQWAaFSGaB1yjzilN3tLicyhcHc2hsyPOY3CqxCkaKA51iGjNI1b8Z4m9my1wW5KlRDMoUhmAJzExoDOsTSpe2alkUWbmuXPpBUuxVQA0EnTNBAbKymNYqyUiHE9rL9m01y9hsqrml2LIJFwKsjIxAKmQRMnkBqO+M7U4gIe7wV0tluRKuRmXOE2QZgYU6EaNoZFdj21URmw98E5YEKZDMy8m3BXUdDNdcV2yYSFw1yQtwkMQDKXAgACzIJkhvI9DQE2P7TuuIuWbdnObWrwWLFe5zroqHLLkKD4tjoJFdP8AmTElVIwTqW7uM2c5cyksHC25BUiN411K8+W7ZJys3JGYtoD4EYKWXKTmB1ynY5TTXgXGBiVZhbdArBfHHiOVWOWDqBmAn30By/EFtWrjesUNxii6sfG2gG9UR2useEeLOQrFI1Aa7bsmTtKtcWRvrtMirmNxHd4a65UOB3kqdiM7TOhkRrEcqRYPiN4hHGBUh1GXKsZLa2LNxFnLr9qzASFjJtpQDZe1WG8PjIJe3bjKTle7qimBppB9zKdmFWOG8ds32VbbElrYugFSv2bRlYyNA06Tvlb2TCXEY/ESJwKeDM8QWllL21KEJocqqR94hgIjWtDw+wsC73fd3Ht2w681CglU6QpZtupoC5RRRQBRRRQBVLiHC7d6C4MgAAgkRFxLgIjmHtqfhV2igM5d7GYf7PJmt5CnqsTmS3cNwIZJ0zEzz+kW+H9mcPZfvEQl8uSWYtK6+15Ej3GnFFAQeh2/YT8I/Sj0O37CfhH6VM7AAkmANSTsBWaxvbrBocqubzdLQzD8RIQ/OuapT5Z1MVT1K2aAYS37CdfVFdMfj7VlM964lterEAT0E7nyrD8S7b3rkjDoLQOzvDP8FHhU+/MKyeI4Y95+8u3muP7TmYHQclHkNKrXy4XjuW8fBuvm7D/jvajAXHL28AuJuf4jottW95ZS7fFawnaK1cxNxHFmxYCAhUs2wg1j1iNXOnuE6Aa1pbXDXX1SpqzawFw+sBVSuRTZoRx4hf8Apc7CYbLbadyFn8VQ4mBYA8h+X5084Jhsit7l/wBwpPi8MSoHkJ+VcVvoX6idO2Y5sHKmd9/f5007BdrzgHNm8CcM7TI1NljuwHNTzA945zavcNYiAD5Hp7qWNwUmc2h+h8xPKuseXpez3JjVrpZ7BxbiTeim9hIuk5ShUd5mUsAcoU+LTzpYH4nqAtqIuEM0E5i7G2sBhplhT7hqTNefcJN/CmbF/upMkA5lb3qfD8Ynzp8e2+LUeth2/wAjCflcq7PLh+TOrg2n8Pc3XBPSPtTiYBL/AGYWIC5QNIJJEyZMHyG1MmaBP5CfoN6yHZzt7avuLN0dzdbRfECjnorcm8iPcTWs79faX5irE0qW0VbioeqRH6WvR/8Ay3/bR6WvR/8Ay3/bUnfr7S/MUv43xxMMiuVe5mfIBbys05HfYsJ0Q6CSSQANa6OC7gvV2IlnOoIMF2I0OtT0h/5vwoAzM6klhlNt5lFzHZTPhMiJnlNSN2pwwJGdpGcH7NzlNtczhoXQgcjrOm9AOqKiwuIW4iuhlXUMpgiQRIMHUaVLQBRRRQBRS/ivFRZa0pR2N18gyicvhLEt0EDeqFrthhWAKuxzZQB3bTmdmVFgjRjlbQ66axQD+is4nbbCRmLsqkqFJRoYOSEYQNiVPmOcVI/bDChSxdgF3HdtI8RTaOoOu3PagH9dLtwKCzEBQCSToABqSajGKUgEZiCAQQrEEESNQKxv8UuK5cKLK5gb7hW8LD7NfE+41k5VPkxrmq6Vs7iOulJju0/aK5xG6VUlcKp8Cbd5H33HPqAdtOdT4DhIUVX4Nhgo2b8LfpTpsSoHP8LfpWPkt29s3Yicc9Mhbworv6IKhtYwH2vwt+lXUvD+b8LfpXCR660QjCkc6tWVIoF4fzfhb9K7rdH834W/SulJG72McEdH9w/3CqltQasYO8IceKSB91vaHlUVsaD3VPS+FECfdnLWqoYjDk01qK4KjqUdRbRnrvD6q3uG9BT6+IqDOOdQssqtmM4pw/SvS/4c8e9KsFLsG/ZgOYEuhnI/v0IPms6SKy+PsAg0t7J430biFlphLhNp/MP6vv8AGFq1xsrVaIOXiVxv1R7R3S9B8qDaXTwjQyNNjBEjoYJHuJqJTcbXwqOQIJPvMMI92v8AYLuP8OvXrai3cCur5pBZBGVh4sslgCc0ArMDxKda1DFLz8MskhjZtEiYJRZEiDBjTQfSuE4XZAI7tSCzMcwzSXYs2rSdSdvhsKQrwfHgZRiwAFIDaMxPdwpJZOTjMZJkPGmWWkThuP7zXEqbeZdNAxUKQZPdHWdSOcbrQGkt2woCqAANAAIAHQAbV2pfwLCXbVlbd64brKAM53IAG5gTrOtMKAKKKKAiv4ZHjOitBkZgDB6idjVe5wmwwg2bcdMo9oPGg2zAEjnFXaKArvgLRibaabeEaRMRppufnVfDcEw6IEWzbygEQVDaFixBLST4iTrTCigOAK81/ie+bFYdPZtkj/O8H/YK9Lrzb+JtuMVYYc7ZB/ytI/M/KoOT/TZa4f8AWQvF0ItUb2OnQGhrTPSPib9zcWdAdPnoPrWTK2bTejUYBhTS29ZnhuLBEU5sYivPB41saJU61St3qtW7ldyyCky9hho/9I/3Cq6HQe6rWDMq/uH51UY/mfzNTv5UQLydy1Ru1dSagv3oqJ0STJFib0UvOIBNQYzFa1mrvEGa6UTcHXoNAdfnUaTotJKUanEXtOpOw5ms3xAFLtt+a3EYRsIYHT5b04whMa7ncnn+lUcRZN29aRdmuIub3sBp133299dR83Y8r5e57fcxCrozKD5kD86W8Y48lgWzle73lw2wLUMZFt7m2YToh0EmSKZWbIXbnqTzJ6k867MgJBIBIMgkbGCJHTQkfGts+dEi9rsKTAuMTIURbfVjmKr6u7BTA50N2twoMF2B10NtwdCRzXqCPepG4piOF2IK9zayncZFgyCDIjXRiPietcvwyyQAbNogAgSimAdSBppJoCPhfGLOIzd02bLE+Er6wkHxATMVfqHD4S3bnIiJMTlULMCBMDXSpqAKKKKAiuX1UqpMFpyjrAk/Sol4jaIB7xIIkSwGmpOh/pP4T0oxuAW6UZswKElSrFdSCDMHUQdjSm92MwbCGtSIZfWb1WREYDXQfZqdPvAndjID5HBAIIIIkEagg7EV2qE4dfP4Mw+gNHoy/wA342/WgJq867WDvcWeiQg+Ak/ViPhW9ewoBPi0/nb9ayF3hcuWIMklj4juTPWqnL25UoucNqadMpWsKAtef9ullgBzIH1r0y7gxB3/ABH9axXaHhOa3eva+BrSjU7vcHn0H+qqUzqkaCvcvYk4cDlB5jRh/f402wWPBB6jlVjC8Pt90LpkZVloJ2A23191dOHG2tprhWbjnwamEA3aJ1PIVy9UXcOF39v8nLcYyfdJ+Mf2NT4XtOhYKUYE9IP5xSLHYoCddT1M/nSyy8knoD9dP7/SudGsvZ+Kp7p/ueocH7RYc5wbgWVjUGJ98R9a4fidokxcUiTz8zWDs4/7MWlACjUnzPMmobl1tAuv0A/uflXfU3OilXsyFfdtfsb045Tsyn3GfypXxDH5RsT7qU4Pgd51zN4VGssY+h/9KdYbg7FNWLD+YanyPQeXnr0rlw/LK2XHix/LWxJicV4DcbRfqT7K9T57fWE/ZNs1xiw1LkwNZJ1gczp+VOeN4UAGTnYD/Kny0+A+NR9leG93btXf8U3AT/8AzK/u+ldTroZWb+JGpucNzqCRA5L+7r7tvfvUSWMl207criGBuYYHSnmFOZYXXkSdh+4+Q+JFdW4doeZ5k7n9B5CnQ+zRF73zLNmFuHUkL0AEx7zzPu+u9L+N8LuXlVQ+ninluNDA32KwZHjMggQWeFuZkVuqg/Spa2E9mI1ox6dnMZEHF5cjDu4B1UWO72mE8TNt1nksT2+A4sSXxjXB4TlKhQ8MpYGNBmUMnTUNvNamivQV+H2mS1bV2zuqKrN7TBQC3xOtWKKKAKKKKAUdo72IVFOHUsfFIXLJIUlF8egUtoT7tpLBVe4jxBictgIBcYDZsyBCVYjNvmgaHWPOnHaDjK4W2txlLAtlMfdARnLHnEL8JkwAWFW72tw6lwS4yZwfAYYpdW0Qp5+NgB1mgKScW4hOuFEHKSZHgDZc0AN4sviOXQmQAaiscV4mIzYVW8FsMCQIf7TvNQTMjI20Ccup1p9wzjKXndFB8Kq0nZgxYCOY9WdetMqAq2rlzKMyDNAzQYExrE6710dSd7Z+BX+5FXaK80NiPF4XQ+Fx/lzf7JpB2vwqW+F3VGjZ7TmQV2vW53A+6K3dK+0+E73CYi2N2tPl/qCkr9QKjrFPdrzomjNSaXptHkuOuD0ZyrD7oIB6kVnhizlAnYR9Sf708a4LuDYwCQFP1FJuF93bdHuLm8QIUcwDqT5cvPWsj0PtuDXTgqkttN9vr2Kd2J8Z1OseXnVvDsoQgBTMbmdp25VorvFu+uZbdkO7CFUjMfMyx8P5V1tdnMRMNZtjSUKEaMD6ryQWB+O3wryeprwRL2llUt5sfT/yW3+nkzuHl2VEQu7GFUc2Omgrb8L7LNYeycTBuOCwtjUW4iJI0Y68tBHPemfZTs1ZwjLeutcu31HhUJCISIJE7mJEk89qZvcZ75usJeIRAdEXWCx5bk/kDFXIwpLv5KPM9pvJ8EfKl3f1f9vXRJjVUJJgAbeR2HxpNhSWz7qvyJ239ka+/wB21WuJXwNzLcug8lH99/ypXw3Hsbly2F0CqZ/mlg0npygez50y0t6Rn45axtv1E3am4BbIGg8voAK0/BOCluG4eRGUs0DchmO55ctB035Vke1WhGskkCf0HIV7NwzCd3Yt2/ZRVPwABrzjY+tNHPLydClr6/n8ibhuCIUCNOVME4f1pkqAV2q7OJStGbWV09kWGtZVA6Vk7ltFhfT0thMU98qqlXKtinz23HeeJTcY282WI5c617uBqSAPPzMD61nicBnuqxCMrsHLl7QzktebKzwGPiLypMAg7RUpEJbuAYMy/wDEgtsWu7zd8zXDdt9w12Vz8hbYmDmHftrECtZY4vYAVTfScu7MFLBUzFtYkZfETtv0pWuE4bmBD2ZDlv8ArffvL0z/AHlXRdtDAqS9heHkFHayZEENdkkFWs6y0mQ7J7z1oB9ZvK6hkYMpEggyCPIjeu9UOFX8PlW3YuW2AWVVXDnJMZtySJnXrV+gCiiigFnHHuBU7u0LviJKmIEWrjIdf/ECDTrS1sViZAOFtsGuIrcgqMAbjE65vECdhECd5rQ3S0rlCkScxJIIEGMoynMZgQSNCT5HKcP4txAWh3mGLuUn7qQ4tWy6mGIA7wuoPMLz9YgWMPxDF5c3oqo2XVBzZXIIzHlERIB3NXeH8QxTXglzDhEysTcDSMwuXFECOaqjQf8AE/lNLr3GMfmGXCArqNTE6IVedSsnMuWCV3MxU6cWxuxwmp2IbQfY5/FrpDkW/PU0BpKKWcKxWIdCbtlUYMBGbQgojTsdmZl/yTzq5nf2F/F/7aAnoqDO/sL+L/20FrnsqPMsTHwy6/MUB4umF7v0rDgHwPcVQNyqOcsdZUDTzpJw7hb3rjd4y2QNXLgyo5BUAzN5ACPMVoUVnxeIckn7e7EaAgXGA84IA0JNSY7iIt3AjIVHIEaZgACCfNpM+dZDS6n9z67hZ8s4+mfLQ04NhrFgN3BJOUBncw7ncnKNAsHQT86s4e1eIzSI1OpIgbyTtUVq4rrrAiJ/qPlzGv0q7h8Q6QCM66AR6xEaT1HwpkdNLpKWZW23vdeu/wA/6KnpN0n76jrvPuEkx5x+tSektECQPc+/U+GSfM0wtcQQFmOHLtyzGAABoI1EzNRYziLx/wDisiNcigMddSCT8NCDvXUqmu7/AJK6m990vz9xe1szvL+Z9UdTBMe8mfIb1QSz3DFkaZAGuogHYD7onkPKrGL4iqrCg+IEgnSTOkkn8p3rLWMfdxF6AGW2pYmBDFlgEHNsJ8p0FctF/Dj358Di7bF3F4YHRWdCZ5CQTPwr1z0oH1Qz/wBI0+DGFPzry7s7hx6dhSdd9SZ1Cnadtq9Zq3w18L+5j+0fnSIIuH2UHl4j9YA+RoGEX70v/UZH4fV+lcvikBjMCRyGrfIa1x355W3I6+EfQsD8xVwzzn0VNsi8vujkZHyImsxx7iGDt3Lq3bbljrcKsFktbQGAbikDIiiYAJGUEscp0zXmiRbaZGhKjQkAnQnYa/Cs9f47iUusvozXU7wqMtt0yAE5SXaRdzATKgBTAMTNAJRjuHoFBw12bMMArE5RZVrgOtwEhVk+IeLUDNBjU2Oy2ERlZbIBVcqkM2g+e/nvS0dqL+Ut6DdnKDlOeSTcKf4OwHiPPUQDqQY3tHiwvgwT5iWiQ7jKrhdQqCGIlomIG52oBtwvs7hsO2ezbytlKzmY+EkE+sTzA+QFNazH/NFxb1q1cw+Q3XKoSzSVDKJA7veCWIJgAbkmK09AFFFFAR3buUjwsQZkjULAJk6zyjQHUisu/bi2Ji1cb1mUqJDoLrWwVmCSQsxESQJrUXL6qVDMoLnKgJALMFLEL1OVWMDkpPKlGG7SYS9k+0SWyOiuIbxx3ZAOxOaBz36GgKp7ZWvEe7u5Bn+08OVsjqmhzahswIOxBq1wztGt64U7m8kByGZQQe7dUMBWJ1LSNNgat4TjVi62S3dVmgmB0Bgnz1kfA9DV3vV6j50BH6UvR/wP+2j0pej/AIH/AG1J3q9R86O9XqPnQEfpS9H/AAP+2o8VxBERnIaFUsfA2wEnlVjvV6j50g7eYvJgLxGuYLb0/wDEdUP0Y15T0mzqJ6qS+p53wok2xIJdyJENqSZbWPfUmLwguqEEoblzITDNkUwNZGu5091T4e3AUFSwhjlHWIB+FGNDBbKwACw0DEEy/WNI+etZELfc+nluEtfnZ/3/ALDK72cs2VCWjdUqPCzhmDnck+HQ89IHlVMnEKreByCPWCNsOkqKf4TiedVVwhZW2LHxMDoBK66xTK8t3YqpZ/5jlAEaeppVp45fdGeuVkntXf7mQTEXrsm2jxlyzlYfIx+VRYbBXmJhcpVcjEq0jYxMEn4+VaFcb3L27SqCqzmIY+csfDzY/n0q5dxZbMLaAljLQxOygez0Fee7Xqzr/VUvEpfoJeF8MygXNc6zowIj1hpMRz66UlIDm9d8QJZgIG+QIni9n1Z+Narvi/eMApVBlBznU65j6vU/nWaTOVuyQn2l4nxRILzA8O5mZrjJKS0ibjZHVOq89jjhWZcRgzIWWUeHWM2m5059K9U9EU+tLf1GR+H1fpXjt/EMowrAAZbtvL4jyuAD7vlXsWa57KfjP7Km4fyv7mf7SX+4v1/klRABAAAGwGgrtUGa57KfjP7KM1z2U/Gf2VcM4npFxXDY1nc2LqKhjIDGnh5g2mM5tSZgr4QFPjpqzXI0VJld3MZcwzH1NwskDmYEjekNziGPW5cjDhrZvILclQRa8audH3JVXBMQLsR4dQOjcO4iMwXE2wPFlJ11yHIDmtkgZ/W1MrEZY11NZgcS4gYAwyDwA5mOz54Iyh9gvnrv5VwMfxAsxFhQIbKpggEMuWSHlpXMZ0HlpQGoopR2f4ldvd73tvu8jlQIImN9SfFGniETOwpvQBRRRQBSsdncLsLFsQqqIEaIQU29kjTpyppRQFPDcKs2yClpFIBAgciSxHzYn4mrHcr7I+QqSigI+5X2R8hR3K+yPkKkooCPuV9kfIVlv4lYZPQbkKM5e1kI0MrcVtx/KDWtrMdtVz9yn8xY/AQP9xqLPXTjbJuPPVkX54MXbXwW27xkBUgnfkCB1386kuhrllVjadvWZZmQDznzrR2OEKUKxoRpzhuRpPj8BiFbM6MTsndjMPM+XWs+YpT3RuY80U9J6aDgvEMxFu4sGNNCGboQdgf/AJrQ4XvmVu+OUBiojVmUDcxt00PLltSzg/D2R+8curEFCdJBmTMj+n/uads3Is2vrAkAqeZ9WrEeO5T5DXX8Pj88EdjALbZsoBZtQW15bHy00jaKLd1bNnvLk5m9cxIUzoumgA686oHiVkXO7e9DJDQSogEnKZYATpMTMHaDUL8Xw9w3LZvqQ2hUssEHpIhvgTXXVJx7vI/Rlrh6p3P2asFYlpM5WZmJOUHcSfdWeNzMjMUVszO0TAALZVOu+g+lNOJcS7zwWbhYxoQVKqBzJAjTkNdd6TcOwTXnS0B9mh+0bSIHKY6aAVDb29Iu8eHEu67f4Kt5QbuBVtjetFvdnBH9q9irzLjvCmM3FJlYKbaZTI5da9EsrmUMHaGAI22In2al4nbcmfzn1Ob+uyzRUPcH23+n7aO4Ptv9P21cM8mrP4/ht+5duG3i8niU5RJKDu4UEBo0f7Tbxeq0qKcvhpEFnIlTo2UyrBhqkGJGo2IkHQmkuL7LB2JF64gNw3PAArSxYsGceJhLSonwlV3gUBCnZ7EgBRi2AERAPK2yrPi2DkNA9aIaa09Zpeyfqg4i6VGSRPr5GcydfvBzm9owdKccI4eLFoWw7OB95jJPWT5nX4mgLtFFFAFFFFAFFFFAFFFFAFFFFAFKeI4cPdBPIR+ZptUb25M1zU9S0dTTl7RUs4arK267ha7US0eN7Fd7BkFtMyMc2gllbnp94R0120pXx7C5cJdcXBOQKrAxlBcA5TuG5A8q1FIO1+HHcF5yxctl+jDMF8QkA7jodN64ySulsscfJXvJT+qPNrpGHuCRKOd9znMDWd561ee7aW0GKgPMERB32P6V3sWO9xOHRyRNxdBENl8WhI8tq9Kbhqls5Pi9rJbzfPJNU8eF2mza5XNnE5TTb19dHm2GwTYtwuHYooHjfLAA6bamtfwrg3o9vItxjrLEgSxPPanq4SNA7AeQT9lcNhD7b/JP2VZjAp7+plcjm1lXSu0/Te/3Yg4hhGI9c/IfpTXgSN3CDOfCMuw5GBy6RRf4ex++3yX9tT4LBMqkd4+87L5fy17ENXsgq9x0ljum/wAQ/IfpR3Tf4h+Q/SjuG/xH+Sfto7hv8R/kn7anIDh7DER3jDVTICzowJGqkQQIPkTEHWs5jOz9/vLt2zeElw+SIJ0cFS85lkNEzoB4co0GkbDSILudQdCFOhB3UAwYgjmJFZ/E9kZutdt37lpmcu+XTMCScuhB0n5hTBiCB0w3AcZlQvjGz5LQuDXKxUHvQDIIzHKMwAIgkampsFwDEI6s+KL5VYTkjxsGBfKGynUg6jlFdLPZZ1YMMU+bKiuTmJdUN46zcOp72SdpEgCYDDgXBTh5m9duyqL9ozNBXNLDMxgtOsdKAX3ez+KYR6WRoI0LZWDAqfE3iiCZOpzQdABV7hPC79u5nuYhriw4yGYGZkNuCSScgDLmOrZpO1OaKAKKKKAKKKKAocW4vbw/dd4SO9uraSPaaYnXQab+YqqnanClSwumBv4HB9Q3BplnVAWHURG4pnfwqP66K0AgZlBgGJGvIwPkKrPwXDmCbFkkaCba6AqEMaaeEBfcIoCazxC0yqwdYZQyyYlWAIMHUaHnXb0y37afiH61JZtKqhVAVVACqBAUAQAANgByrvQEHplv20/EP1o9Mt+2n4h+tT0UBB6Zb9tPxD9aPTLftp+IfrU9FAQel2/bT8Q/WqXGFt3rL2+8TxDTxDcEEfUU0orxra0dTTlql5RheC9l2t3kuMqsgk+Ehp0PI7iek1rbT65UuDyVwSw90kNHvmrtdblsMIYAjoRIrmMahaRJn5F5q6rIstz2k/Af30ZbntJ+A/vo9Gj1WZfKZHyaYHkIrjNcG6hv6dD8mMf6q7ITnJc9pPwH99GW57SfgP76Bil2Jynowy69BOh+E1PQEGW57SfgP76Mtz2k/Af31PRQEDW7hHrqDI1CcgQSNWO4keU1ncbgeIC67WryZbtwZVnSwiW7oHrqZDHuywUAzIBglhqaKAyeFwfFDkL37agzmWFLiVXmLWWc0kDWOZflweF8SmfSbeYKoUz4ZFq4pYoLQB8bKxBJnKYyaAa2igI8MGCKH1bKMxmZaNdYE6+Q9wqSiigCiiigCiiigCiiigCiosTazKRJG2o8iDVAcLfX/wC4uRy2kaCPLeTt05UA0opWnCWykNfukmJIYiCDPh1MaafD3zze4UWLHvrgkkwCYEnpPLb50Azopbc4Wx1W/dU89QZgADQjTYnzzGeQrm3w1gZN+6RrpPX84/ueggBjRSwcLcERfubAEcjAPUyN584E6SD2w/DWWPt7jRrqdz59R5UAxoqpbwhDlu8YgknKdQJPL/v+81v+FOSCcRd0nQaDUg/25zu3XQBpRSn/AIS4GmIuzG5Miesb/CeVT/8ADyS83bhDGQJjKJmARr5UBeImoPRFHqyn9JgfhPh+lVBwt/8A9i6dunIQZjr/APEb1zd4YxyxfugrzkS3WdI+nTlpQFvun9v/AEiju39v/SKprwt5M37schO2pj36GNelSNw9tIuuNImZO5P9/oKAsNYJBBc6xt4SIM7ikWL7Ls92/cGJuob8Zgvhy5EKWsjIQwCyWIJMk8tqZHhbcr94f5p6xv8A9mNascPwzIpD3C5JmTy0Agakx76ATYfs3cUXpxVxmueqxDfZiVOUePNlOUyFK+s0FajXsvezFjjb33SoDPClWU87hzSoK68jO9aeigFPZ7hDYdWD3WvMxkswM+Q1YkgDQSdgKbUUUAUUU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droualb.faculty.mjc.edu/Course%20Materials/Elementary%20Anatomy%20and%20Physiology%2050/Lecture%20outlines/14_01Figure-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46425"/>
            <a:ext cx="3113581" cy="35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8397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http://droualb.faculty.mjc.edu/Course%20Materials/Elementary%20Anatomy%20and%20Physiology%2050/Lecture%20outlines/14_01Figure-L.jpg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5713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</a:t>
            </a:r>
            <a:r>
              <a:rPr lang="en-US" dirty="0"/>
              <a:t>in oxygen and expel carbon dioxide via the respiratory system</a:t>
            </a:r>
          </a:p>
          <a:p>
            <a:endParaRPr lang="en-US" dirty="0"/>
          </a:p>
        </p:txBody>
      </p:sp>
      <p:pic>
        <p:nvPicPr>
          <p:cNvPr id="7170" name="Picture 2" descr="https://findfunfacts.appspot.com/human_body/images/respira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4314559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655609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https://findfunfacts.appspot.com/human_body/images/respiratory.jpg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13650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7964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183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Functions of Human Bodies</vt:lpstr>
      <vt:lpstr>Adaptation/Response to Stimuli</vt:lpstr>
      <vt:lpstr>Adaptation: External</vt:lpstr>
      <vt:lpstr>Adaptation: Internal</vt:lpstr>
      <vt:lpstr>Circulation</vt:lpstr>
      <vt:lpstr>Elimination</vt:lpstr>
      <vt:lpstr>Locomotion</vt:lpstr>
      <vt:lpstr>Nutrition</vt:lpstr>
      <vt:lpstr>Oxygenation</vt:lpstr>
      <vt:lpstr>Regulation</vt:lpstr>
      <vt:lpstr>Self-duplication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Human Bodies</dc:title>
  <dc:creator>Katherine</dc:creator>
  <cp:lastModifiedBy>Katherine</cp:lastModifiedBy>
  <cp:revision>3</cp:revision>
  <dcterms:created xsi:type="dcterms:W3CDTF">2015-01-13T23:26:03Z</dcterms:created>
  <dcterms:modified xsi:type="dcterms:W3CDTF">2015-01-13T23:55:25Z</dcterms:modified>
</cp:coreProperties>
</file>