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6" r:id="rId4"/>
    <p:sldId id="272" r:id="rId5"/>
    <p:sldId id="273" r:id="rId6"/>
    <p:sldId id="267" r:id="rId7"/>
    <p:sldId id="268" r:id="rId8"/>
    <p:sldId id="269" r:id="rId9"/>
    <p:sldId id="270" r:id="rId10"/>
    <p:sldId id="271" r:id="rId11"/>
    <p:sldId id="258" r:id="rId12"/>
    <p:sldId id="278" r:id="rId13"/>
    <p:sldId id="289" r:id="rId14"/>
    <p:sldId id="259" r:id="rId15"/>
    <p:sldId id="274" r:id="rId16"/>
    <p:sldId id="290" r:id="rId17"/>
    <p:sldId id="275" r:id="rId18"/>
    <p:sldId id="276" r:id="rId19"/>
    <p:sldId id="277" r:id="rId20"/>
    <p:sldId id="286" r:id="rId21"/>
    <p:sldId id="279" r:id="rId22"/>
    <p:sldId id="280" r:id="rId23"/>
    <p:sldId id="263" r:id="rId24"/>
    <p:sldId id="264" r:id="rId25"/>
    <p:sldId id="262" r:id="rId26"/>
    <p:sldId id="281" r:id="rId27"/>
    <p:sldId id="282" r:id="rId28"/>
    <p:sldId id="292" r:id="rId29"/>
    <p:sldId id="293" r:id="rId30"/>
    <p:sldId id="283" r:id="rId31"/>
    <p:sldId id="284" r:id="rId32"/>
    <p:sldId id="285" r:id="rId33"/>
    <p:sldId id="287" r:id="rId34"/>
    <p:sldId id="288" r:id="rId35"/>
    <p:sldId id="294" r:id="rId36"/>
    <p:sldId id="295" r:id="rId37"/>
    <p:sldId id="302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26E7-3557-434D-9BF6-C9655A517BD1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4E7-3983-4011-BDFF-5C370D29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Light from the sun looks white, but it is really made up of all the colors of the rainbow. A prism is a specially shaped crystal. When white light shines through a prism, the light is separated into all its colors.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72BBDA-4F28-44BD-A947-AAB793622B46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49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95400" y="1371600"/>
            <a:ext cx="7539038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8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79F4-E1C4-4253-84FC-B415DBC7DD8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64E3-3747-4403-95DF-97720D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Matter, Energy, Work, Electromagnetic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For every action, there is an equal and opposite reaction</a:t>
            </a:r>
          </a:p>
          <a:p>
            <a:r>
              <a:rPr lang="en-US" dirty="0" smtClean="0"/>
              <a:t>In other words, forces interact with each other</a:t>
            </a:r>
          </a:p>
          <a:p>
            <a:r>
              <a:rPr lang="en-US" dirty="0" smtClean="0"/>
              <a:t>Most of the time those forces will be gravity and friction</a:t>
            </a:r>
          </a:p>
          <a:p>
            <a:pPr lvl="1"/>
            <a:r>
              <a:rPr lang="en-US" dirty="0" smtClean="0"/>
              <a:t>When you are standing, gravity is exerting a downward force on you and your muscles are exerting an upward force</a:t>
            </a:r>
          </a:p>
          <a:p>
            <a:pPr lvl="1"/>
            <a:r>
              <a:rPr lang="en-US" dirty="0" smtClean="0"/>
              <a:t>Because the forces are equal, but opposite, you are able to remain upright (no flying, no being pulled to the ground)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386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Joules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types of energy are measured in tiny units called </a:t>
            </a:r>
            <a:r>
              <a:rPr lang="en-US" b="1" dirty="0" smtClean="0"/>
              <a:t>joules (J)</a:t>
            </a:r>
            <a:r>
              <a:rPr lang="en-US" dirty="0" smtClean="0"/>
              <a:t>  … </a:t>
            </a:r>
            <a:r>
              <a:rPr lang="en-US" i="1" dirty="0" smtClean="0"/>
              <a:t>remember that work is also measured in joules</a:t>
            </a:r>
            <a:endParaRPr lang="en-US" b="1" dirty="0" smtClean="0"/>
          </a:p>
          <a:p>
            <a:r>
              <a:rPr lang="en-US" dirty="0" smtClean="0"/>
              <a:t>You may also hear these terms when discussing energy</a:t>
            </a:r>
          </a:p>
          <a:p>
            <a:pPr lvl="1"/>
            <a:r>
              <a:rPr lang="en-US" dirty="0" smtClean="0"/>
              <a:t>Amps or amperes = measures electrical current</a:t>
            </a:r>
          </a:p>
          <a:p>
            <a:pPr lvl="1"/>
            <a:r>
              <a:rPr lang="en-US" dirty="0" smtClean="0"/>
              <a:t>Volts = measures electrical energy</a:t>
            </a:r>
          </a:p>
          <a:p>
            <a:pPr lvl="1"/>
            <a:r>
              <a:rPr lang="en-US" dirty="0" smtClean="0"/>
              <a:t>Calories = measures amount of energy need to change the temperature of one gram of water 1°C</a:t>
            </a:r>
          </a:p>
        </p:txBody>
      </p:sp>
    </p:spTree>
    <p:extLst>
      <p:ext uri="{BB962C8B-B14F-4D97-AF65-F5344CB8AC3E}">
        <p14:creationId xmlns:p14="http://schemas.microsoft.com/office/powerpoint/2010/main" val="200367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the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Energy cannot be created or destroyed</a:t>
            </a:r>
          </a:p>
          <a:p>
            <a:pPr marL="0" indent="0" algn="ctr">
              <a:buNone/>
            </a:pPr>
            <a:r>
              <a:rPr lang="en-US" b="1" dirty="0" smtClean="0"/>
              <a:t>Energy can change forms</a:t>
            </a:r>
          </a:p>
          <a:p>
            <a:r>
              <a:rPr lang="en-US" dirty="0" smtClean="0"/>
              <a:t>The total energy of an isolated system remains constant</a:t>
            </a:r>
          </a:p>
          <a:p>
            <a:r>
              <a:rPr lang="en-US" altLang="en-US" dirty="0" smtClean="0"/>
              <a:t>(total energy)</a:t>
            </a:r>
            <a:r>
              <a:rPr lang="en-US" altLang="en-US" baseline="-25000" dirty="0" smtClean="0"/>
              <a:t>time1</a:t>
            </a:r>
            <a:r>
              <a:rPr lang="en-US" altLang="en-US" dirty="0" smtClean="0"/>
              <a:t> = (total energy) </a:t>
            </a:r>
            <a:r>
              <a:rPr lang="en-US" altLang="en-US" baseline="-25000" dirty="0" smtClean="0"/>
              <a:t>time2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9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</a:t>
            </a:r>
            <a:endParaRPr lang="en-US" altLang="en-US" dirty="0"/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3427413" y="2184400"/>
            <a:ext cx="3200400" cy="3352800"/>
          </a:xfrm>
          <a:prstGeom prst="irregularSeal1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>
                <a:solidFill>
                  <a:schemeClr val="bg1"/>
                </a:solidFill>
              </a:rPr>
              <a:t>ENERGY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>
            <a:off x="6553200" y="5732463"/>
            <a:ext cx="2403475" cy="7874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000" dirty="0">
                <a:solidFill>
                  <a:schemeClr val="bg1"/>
                </a:solidFill>
              </a:rPr>
              <a:t>motion of electric charges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>
            <a:off x="452438" y="5448300"/>
            <a:ext cx="2371725" cy="45085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000" dirty="0">
                <a:solidFill>
                  <a:schemeClr val="bg1"/>
                </a:solidFill>
              </a:rPr>
              <a:t>bonding of atoms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6613525" y="3489325"/>
            <a:ext cx="2371725" cy="4508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000" dirty="0">
                <a:solidFill>
                  <a:schemeClr val="bg1"/>
                </a:solidFill>
              </a:rPr>
              <a:t>motion of objects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7545" name="AutoShape 25"/>
          <p:cNvSpPr>
            <a:spLocks noChangeArrowheads="1"/>
          </p:cNvSpPr>
          <p:nvPr/>
        </p:nvSpPr>
        <p:spPr bwMode="auto">
          <a:xfrm>
            <a:off x="344486" y="1435100"/>
            <a:ext cx="2403475" cy="7874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000" dirty="0">
                <a:solidFill>
                  <a:schemeClr val="bg1"/>
                </a:solidFill>
              </a:rPr>
              <a:t>internal motion of particles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7546" name="AutoShape 26"/>
          <p:cNvSpPr>
            <a:spLocks noChangeArrowheads="1"/>
          </p:cNvSpPr>
          <p:nvPr/>
        </p:nvSpPr>
        <p:spPr bwMode="auto">
          <a:xfrm>
            <a:off x="220663" y="3467100"/>
            <a:ext cx="2403475" cy="787400"/>
          </a:xfrm>
          <a:prstGeom prst="roundRect">
            <a:avLst>
              <a:gd name="adj" fmla="val 16667"/>
            </a:avLst>
          </a:prstGeom>
          <a:solidFill>
            <a:srgbClr val="E085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000" dirty="0">
                <a:solidFill>
                  <a:schemeClr val="bg1"/>
                </a:solidFill>
              </a:rPr>
              <a:t>changes in the nucleus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  <p:grpSp>
        <p:nvGrpSpPr>
          <p:cNvPr id="107553" name="Group 33"/>
          <p:cNvGrpSpPr>
            <a:grpSpLocks/>
          </p:cNvGrpSpPr>
          <p:nvPr/>
        </p:nvGrpSpPr>
        <p:grpSpPr bwMode="auto">
          <a:xfrm>
            <a:off x="5541963" y="1350963"/>
            <a:ext cx="2859087" cy="1643062"/>
            <a:chOff x="3491" y="851"/>
            <a:chExt cx="1801" cy="1035"/>
          </a:xfrm>
        </p:grpSpPr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3772" y="851"/>
              <a:ext cx="1520" cy="58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dirty="0">
                  <a:solidFill>
                    <a:schemeClr val="bg1"/>
                  </a:solidFill>
                </a:rPr>
                <a:t>The ability to cause change.</a:t>
              </a:r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 flipV="1">
              <a:off x="3491" y="1418"/>
              <a:ext cx="320" cy="4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4" name="Group 34"/>
          <p:cNvGrpSpPr>
            <a:grpSpLocks/>
          </p:cNvGrpSpPr>
          <p:nvPr/>
        </p:nvGrpSpPr>
        <p:grpSpPr bwMode="auto">
          <a:xfrm>
            <a:off x="5905500" y="2828925"/>
            <a:ext cx="3074988" cy="517525"/>
            <a:chOff x="3720" y="1782"/>
            <a:chExt cx="1937" cy="326"/>
          </a:xfrm>
        </p:grpSpPr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4159" y="1782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b="1" dirty="0">
                  <a:solidFill>
                    <a:schemeClr val="bg1"/>
                  </a:solidFill>
                </a:rPr>
                <a:t>MECHANICAL</a:t>
              </a:r>
              <a:endParaRPr kumimoji="0"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V="1">
              <a:off x="3720" y="1943"/>
              <a:ext cx="444" cy="14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5" name="Group 35"/>
          <p:cNvGrpSpPr>
            <a:grpSpLocks/>
          </p:cNvGrpSpPr>
          <p:nvPr/>
        </p:nvGrpSpPr>
        <p:grpSpPr bwMode="auto">
          <a:xfrm>
            <a:off x="5937250" y="4206875"/>
            <a:ext cx="3006725" cy="1406525"/>
            <a:chOff x="3740" y="2650"/>
            <a:chExt cx="1894" cy="886"/>
          </a:xfrm>
        </p:grpSpPr>
        <p:sp>
          <p:nvSpPr>
            <p:cNvPr id="107537" name="AutoShape 17"/>
            <p:cNvSpPr>
              <a:spLocks noChangeArrowheads="1"/>
            </p:cNvSpPr>
            <p:nvPr/>
          </p:nvSpPr>
          <p:spPr bwMode="auto">
            <a:xfrm>
              <a:off x="4136" y="3210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b="1" dirty="0">
                  <a:solidFill>
                    <a:schemeClr val="bg1"/>
                  </a:solidFill>
                </a:rPr>
                <a:t>ELECTRICAL</a:t>
              </a:r>
              <a:endParaRPr kumimoji="0"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3740" y="2650"/>
              <a:ext cx="398" cy="717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6" name="Group 36"/>
          <p:cNvGrpSpPr>
            <a:grpSpLocks/>
          </p:cNvGrpSpPr>
          <p:nvPr/>
        </p:nvGrpSpPr>
        <p:grpSpPr bwMode="auto">
          <a:xfrm>
            <a:off x="446087" y="4602161"/>
            <a:ext cx="4117976" cy="642937"/>
            <a:chOff x="281" y="2899"/>
            <a:chExt cx="2594" cy="405"/>
          </a:xfrm>
        </p:grpSpPr>
        <p:sp>
          <p:nvSpPr>
            <p:cNvPr id="107536" name="AutoShape 16"/>
            <p:cNvSpPr>
              <a:spLocks noChangeArrowheads="1"/>
            </p:cNvSpPr>
            <p:nvPr/>
          </p:nvSpPr>
          <p:spPr bwMode="auto">
            <a:xfrm>
              <a:off x="281" y="2978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b="1" dirty="0">
                  <a:solidFill>
                    <a:schemeClr val="bg1"/>
                  </a:solidFill>
                </a:rPr>
                <a:t>CHEMICAL</a:t>
              </a:r>
              <a:endParaRPr kumimoji="0"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 flipH="1">
              <a:off x="1779" y="2899"/>
              <a:ext cx="1096" cy="28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7" name="Group 37"/>
          <p:cNvGrpSpPr>
            <a:grpSpLocks/>
          </p:cNvGrpSpPr>
          <p:nvPr/>
        </p:nvGrpSpPr>
        <p:grpSpPr bwMode="auto">
          <a:xfrm>
            <a:off x="225425" y="2816227"/>
            <a:ext cx="3660776" cy="673101"/>
            <a:chOff x="576" y="2118"/>
            <a:chExt cx="2306" cy="424"/>
          </a:xfrm>
        </p:grpSpPr>
        <p:sp>
          <p:nvSpPr>
            <p:cNvPr id="107535" name="AutoShape 15"/>
            <p:cNvSpPr>
              <a:spLocks noChangeArrowheads="1"/>
            </p:cNvSpPr>
            <p:nvPr/>
          </p:nvSpPr>
          <p:spPr bwMode="auto">
            <a:xfrm>
              <a:off x="576" y="2118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E085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b="1" dirty="0">
                  <a:solidFill>
                    <a:schemeClr val="bg1"/>
                  </a:solidFill>
                </a:rPr>
                <a:t>NUCLEAR</a:t>
              </a:r>
              <a:endParaRPr kumimoji="0"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551" name="Line 31"/>
            <p:cNvSpPr>
              <a:spLocks noChangeShapeType="1"/>
            </p:cNvSpPr>
            <p:nvPr/>
          </p:nvSpPr>
          <p:spPr bwMode="auto">
            <a:xfrm flipH="1" flipV="1">
              <a:off x="2081" y="2283"/>
              <a:ext cx="801" cy="25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58" name="Group 38"/>
          <p:cNvGrpSpPr>
            <a:grpSpLocks/>
          </p:cNvGrpSpPr>
          <p:nvPr/>
        </p:nvGrpSpPr>
        <p:grpSpPr bwMode="auto">
          <a:xfrm>
            <a:off x="357187" y="760413"/>
            <a:ext cx="4206875" cy="2435225"/>
            <a:chOff x="652" y="841"/>
            <a:chExt cx="2650" cy="1534"/>
          </a:xfrm>
        </p:grpSpPr>
        <p:sp>
          <p:nvSpPr>
            <p:cNvPr id="107534" name="AutoShape 14"/>
            <p:cNvSpPr>
              <a:spLocks noChangeArrowheads="1"/>
            </p:cNvSpPr>
            <p:nvPr/>
          </p:nvSpPr>
          <p:spPr bwMode="auto">
            <a:xfrm>
              <a:off x="652" y="841"/>
              <a:ext cx="1498" cy="326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b="1" dirty="0">
                  <a:solidFill>
                    <a:schemeClr val="bg1"/>
                  </a:solidFill>
                </a:rPr>
                <a:t>THERMAL</a:t>
              </a:r>
              <a:endParaRPr kumimoji="0"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151" y="1005"/>
              <a:ext cx="1151" cy="137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62" name="Group 42"/>
          <p:cNvGrpSpPr>
            <a:grpSpLocks/>
          </p:cNvGrpSpPr>
          <p:nvPr/>
        </p:nvGrpSpPr>
        <p:grpSpPr bwMode="auto">
          <a:xfrm>
            <a:off x="3897314" y="4719638"/>
            <a:ext cx="1828800" cy="1935163"/>
            <a:chOff x="2767" y="2853"/>
            <a:chExt cx="1152" cy="1219"/>
          </a:xfrm>
        </p:grpSpPr>
        <p:sp>
          <p:nvSpPr>
            <p:cNvPr id="107560" name="AutoShape 40"/>
            <p:cNvSpPr>
              <a:spLocks noChangeArrowheads="1"/>
            </p:cNvSpPr>
            <p:nvPr/>
          </p:nvSpPr>
          <p:spPr bwMode="auto">
            <a:xfrm>
              <a:off x="2767" y="3746"/>
              <a:ext cx="1152" cy="32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en-US" altLang="en-US" sz="2400" dirty="0">
                  <a:solidFill>
                    <a:schemeClr val="bg1"/>
                  </a:solidFill>
                </a:rPr>
                <a:t>joules (J)</a:t>
              </a:r>
            </a:p>
          </p:txBody>
        </p:sp>
        <p:sp>
          <p:nvSpPr>
            <p:cNvPr id="107561" name="Line 41"/>
            <p:cNvSpPr>
              <a:spLocks noChangeShapeType="1"/>
            </p:cNvSpPr>
            <p:nvPr/>
          </p:nvSpPr>
          <p:spPr bwMode="auto">
            <a:xfrm flipH="1" flipV="1">
              <a:off x="3131" y="2853"/>
              <a:ext cx="183" cy="45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AutoShape 40"/>
          <p:cNvSpPr>
            <a:spLocks noChangeArrowheads="1"/>
          </p:cNvSpPr>
          <p:nvPr/>
        </p:nvSpPr>
        <p:spPr bwMode="auto">
          <a:xfrm>
            <a:off x="3908427" y="5562600"/>
            <a:ext cx="1828800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en-US" altLang="en-US" sz="2400" dirty="0" smtClean="0">
                <a:solidFill>
                  <a:schemeClr val="bg1"/>
                </a:solidFill>
              </a:rPr>
              <a:t>Measured in</a:t>
            </a:r>
            <a:endParaRPr kumimoji="0"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 autoUpdateAnimBg="0"/>
      <p:bldP spid="107542" grpId="0" animBg="1" autoUpdateAnimBg="0"/>
      <p:bldP spid="107543" grpId="0" animBg="1" autoUpdateAnimBg="0"/>
      <p:bldP spid="107544" grpId="0" animBg="1" autoUpdateAnimBg="0"/>
      <p:bldP spid="107545" grpId="0" animBg="1" autoUpdateAnimBg="0"/>
      <p:bldP spid="10754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104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energy an object possesses because of its motion</a:t>
            </a:r>
          </a:p>
          <a:p>
            <a:r>
              <a:rPr lang="en-US" dirty="0" smtClean="0"/>
              <a:t>Also called the energy of motion</a:t>
            </a:r>
          </a:p>
          <a:p>
            <a:r>
              <a:rPr lang="en-US" altLang="en-US" dirty="0" smtClean="0"/>
              <a:t>kinetic energy = ½ x mass x (velocity)</a:t>
            </a:r>
            <a:r>
              <a:rPr lang="en-US" altLang="en-US" baseline="30000" dirty="0" smtClean="0"/>
              <a:t>2</a:t>
            </a:r>
          </a:p>
          <a:p>
            <a:pPr marL="0" indent="0" algn="ctr">
              <a:buNone/>
            </a:pP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k</a:t>
            </a:r>
            <a:r>
              <a:rPr lang="en-US" altLang="en-US" i="1" dirty="0" smtClean="0"/>
              <a:t> = ½mv</a:t>
            </a:r>
            <a:r>
              <a:rPr lang="en-US" altLang="en-US" i="1" baseline="30000" dirty="0" smtClean="0"/>
              <a:t>2</a:t>
            </a:r>
          </a:p>
          <a:p>
            <a:pPr marL="0" indent="0" algn="ctr">
              <a:buNone/>
            </a:pPr>
            <a:r>
              <a:rPr lang="en-US" altLang="en-US" sz="2400" dirty="0" smtClean="0"/>
              <a:t>(If an object is already moving)</a:t>
            </a:r>
          </a:p>
          <a:p>
            <a:r>
              <a:rPr lang="en-US" altLang="en-US" dirty="0" smtClean="0"/>
              <a:t>Work = change (</a:t>
            </a:r>
            <a:r>
              <a:rPr lang="en-US" altLang="en-US" dirty="0" smtClean="0">
                <a:latin typeface="Symbol" pitchFamily="1" charset="2"/>
              </a:rPr>
              <a:t>D</a:t>
            </a:r>
            <a:r>
              <a:rPr lang="en-US" altLang="en-US" dirty="0" smtClean="0"/>
              <a:t>) in kinetic energy</a:t>
            </a:r>
          </a:p>
          <a:p>
            <a:r>
              <a:rPr lang="en-US" altLang="en-US" dirty="0" smtClean="0"/>
              <a:t>W = </a:t>
            </a:r>
            <a:r>
              <a:rPr lang="en-US" altLang="en-US" dirty="0" err="1" smtClean="0">
                <a:latin typeface="Symbol" pitchFamily="1" charset="2"/>
              </a:rPr>
              <a:t>DE</a:t>
            </a:r>
            <a:r>
              <a:rPr lang="en-US" altLang="en-US" baseline="-25000" dirty="0" err="1" smtClean="0"/>
              <a:t>k</a:t>
            </a:r>
            <a:r>
              <a:rPr lang="en-US" altLang="en-US" dirty="0" smtClean="0"/>
              <a:t> = E</a:t>
            </a:r>
            <a:r>
              <a:rPr lang="en-US" altLang="en-US" baseline="-25000" dirty="0" smtClean="0"/>
              <a:t>k</a:t>
            </a:r>
            <a:r>
              <a:rPr lang="en-US" altLang="en-US" baseline="-36000" dirty="0" smtClean="0"/>
              <a:t>2</a:t>
            </a:r>
            <a:r>
              <a:rPr lang="en-US" altLang="en-US" dirty="0" smtClean="0"/>
              <a:t> – E</a:t>
            </a:r>
            <a:r>
              <a:rPr lang="en-US" altLang="en-US" baseline="-25000" dirty="0" smtClean="0"/>
              <a:t>k</a:t>
            </a:r>
            <a:r>
              <a:rPr lang="en-US" altLang="en-US" baseline="-36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½mv</a:t>
            </a:r>
            <a:r>
              <a:rPr lang="en-US" altLang="en-US" i="1" baseline="-25000" dirty="0" smtClean="0"/>
              <a:t>2</a:t>
            </a:r>
            <a:r>
              <a:rPr lang="en-US" altLang="en-US" i="1" baseline="30000" dirty="0" smtClean="0"/>
              <a:t>2</a:t>
            </a:r>
            <a:r>
              <a:rPr lang="en-US" altLang="en-US" i="1" dirty="0" smtClean="0"/>
              <a:t> - ½mv</a:t>
            </a:r>
            <a:r>
              <a:rPr lang="en-US" altLang="en-US" i="1" baseline="-25000" dirty="0" smtClean="0"/>
              <a:t>1</a:t>
            </a:r>
            <a:r>
              <a:rPr lang="en-US" altLang="en-US" i="1" baseline="30000" dirty="0" smtClean="0"/>
              <a:t>2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381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(KE)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257800"/>
          </a:xfrm>
        </p:spPr>
        <p:txBody>
          <a:bodyPr/>
          <a:lstStyle/>
          <a:p>
            <a:r>
              <a:rPr lang="en-US" dirty="0" smtClean="0"/>
              <a:t>Which has the most KE?</a:t>
            </a:r>
          </a:p>
          <a:p>
            <a:pPr marL="0" indent="0" algn="ctr">
              <a:buNone/>
            </a:pPr>
            <a:r>
              <a:rPr lang="en-US" sz="2400" dirty="0" smtClean="0"/>
              <a:t>80 km/h truck</a:t>
            </a:r>
          </a:p>
          <a:p>
            <a:endParaRPr lang="en-US" dirty="0"/>
          </a:p>
          <a:p>
            <a:r>
              <a:rPr lang="en-US" dirty="0" smtClean="0"/>
              <a:t>Which has the least KE?</a:t>
            </a:r>
          </a:p>
          <a:p>
            <a:pPr marL="0" indent="0" algn="ctr">
              <a:buNone/>
            </a:pPr>
            <a:r>
              <a:rPr lang="en-US" sz="2400" dirty="0" smtClean="0"/>
              <a:t>50 km/h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km/h = kilometer per hour</a:t>
            </a:r>
            <a:endParaRPr lang="en-US" sz="2400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41863" y="2364582"/>
            <a:ext cx="4073525" cy="3319462"/>
            <a:chOff x="2987" y="2229"/>
            <a:chExt cx="2566" cy="2091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034" y="3373"/>
              <a:ext cx="628" cy="947"/>
              <a:chOff x="3878" y="3373"/>
              <a:chExt cx="628" cy="947"/>
            </a:xfrm>
          </p:grpSpPr>
          <p:graphicFrame>
            <p:nvGraphicFramePr>
              <p:cNvPr id="12" name="Object 11"/>
              <p:cNvGraphicFramePr>
                <a:graphicFrameLocks noChangeAspect="1"/>
              </p:cNvGraphicFramePr>
              <p:nvPr/>
            </p:nvGraphicFramePr>
            <p:xfrm>
              <a:off x="3927" y="3373"/>
              <a:ext cx="521" cy="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Photo Editor Photo" r:id="rId3" imgW="1286055" imgH="1857143" progId="MSPhotoEd.3">
                      <p:embed/>
                    </p:oleObj>
                  </mc:Choice>
                  <mc:Fallback>
                    <p:oleObj name="Photo Editor Photo" r:id="rId3" imgW="1286055" imgH="1857143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7" y="3373"/>
                            <a:ext cx="521" cy="7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3878" y="4089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en-US" sz="1800"/>
                  <a:t>80 km/h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164" y="3060"/>
              <a:ext cx="628" cy="961"/>
              <a:chOff x="3008" y="3060"/>
              <a:chExt cx="628" cy="961"/>
            </a:xfrm>
          </p:grpSpPr>
          <p:graphicFrame>
            <p:nvGraphicFramePr>
              <p:cNvPr id="10" name="Object 10"/>
              <p:cNvGraphicFramePr>
                <a:graphicFrameLocks noChangeAspect="1"/>
              </p:cNvGraphicFramePr>
              <p:nvPr/>
            </p:nvGraphicFramePr>
            <p:xfrm>
              <a:off x="3060" y="3060"/>
              <a:ext cx="521" cy="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Photo Editor Photo" r:id="rId5" imgW="1286055" imgH="1857143" progId="MSPhotoEd.3">
                      <p:embed/>
                    </p:oleObj>
                  </mc:Choice>
                  <mc:Fallback>
                    <p:oleObj name="Photo Editor Photo" r:id="rId5" imgW="1286055" imgH="1857143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0" y="3060"/>
                            <a:ext cx="521" cy="7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3008" y="3790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en-US" sz="1800"/>
                  <a:t>50 km/h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987" y="2229"/>
              <a:ext cx="2566" cy="1395"/>
              <a:chOff x="2831" y="2229"/>
              <a:chExt cx="2566" cy="1395"/>
            </a:xfrm>
          </p:grpSpPr>
          <p:graphicFrame>
            <p:nvGraphicFramePr>
              <p:cNvPr id="8" name="Object 5"/>
              <p:cNvGraphicFramePr>
                <a:graphicFrameLocks noChangeAspect="1"/>
              </p:cNvGraphicFramePr>
              <p:nvPr/>
            </p:nvGraphicFramePr>
            <p:xfrm>
              <a:off x="2831" y="2229"/>
              <a:ext cx="2556" cy="1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Clip" r:id="rId6" imgW="1758240" imgH="829080" progId="MS_ClipArt_Gallery.5">
                      <p:embed/>
                    </p:oleObj>
                  </mc:Choice>
                  <mc:Fallback>
                    <p:oleObj name="Clip" r:id="rId6" imgW="1758240" imgH="82908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1" y="2229"/>
                            <a:ext cx="2556" cy="1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4769" y="3393"/>
                <a:ext cx="6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altLang="en-US" sz="1800"/>
                  <a:t>80 km/h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18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 smtClean="0"/>
              <a:t>A 1.0 kg ball is fired from a cannon.  What is the change in the ball’s kinetic energy when it accelerates from 4.0 m/s to 8.0 m/s?</a:t>
            </a:r>
          </a:p>
          <a:p>
            <a:pPr>
              <a:lnSpc>
                <a:spcPct val="90000"/>
              </a:lnSpc>
            </a:pPr>
            <a:r>
              <a:rPr lang="en-US" altLang="en-US" i="1" dirty="0" smtClean="0"/>
              <a:t>GIVEN: m = 1.0 kg</a:t>
            </a:r>
            <a:r>
              <a:rPr lang="en-US" altLang="en-US" dirty="0" smtClean="0"/>
              <a:t>;</a:t>
            </a:r>
            <a:r>
              <a:rPr lang="en-US" altLang="en-US" i="1" dirty="0" smtClean="0"/>
              <a:t> v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 = 4.0 m/s</a:t>
            </a:r>
            <a:r>
              <a:rPr lang="en-US" altLang="en-US" dirty="0" smtClean="0"/>
              <a:t>;</a:t>
            </a:r>
            <a:r>
              <a:rPr lang="en-US" altLang="en-US" i="1" dirty="0" smtClean="0"/>
              <a:t> v</a:t>
            </a:r>
            <a:r>
              <a:rPr lang="en-US" altLang="en-US" i="1" baseline="-25000" dirty="0" smtClean="0"/>
              <a:t>2</a:t>
            </a:r>
            <a:r>
              <a:rPr lang="en-US" altLang="en-US" i="1" dirty="0" smtClean="0"/>
              <a:t> = 8.0 m/s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i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i="1" dirty="0" err="1" smtClean="0">
                <a:latin typeface="Symbol" pitchFamily="1" charset="2"/>
              </a:rPr>
              <a:t>DE</a:t>
            </a:r>
            <a:r>
              <a:rPr lang="en-US" altLang="en-US" i="1" baseline="-25000" dirty="0" err="1" smtClean="0"/>
              <a:t>k</a:t>
            </a:r>
            <a:r>
              <a:rPr lang="en-US" altLang="en-US" i="1" dirty="0" smtClean="0"/>
              <a:t> = E</a:t>
            </a:r>
            <a:r>
              <a:rPr lang="en-US" altLang="en-US" i="1" baseline="-25000" dirty="0" smtClean="0"/>
              <a:t>k</a:t>
            </a:r>
            <a:r>
              <a:rPr lang="en-US" altLang="en-US" i="1" baseline="-36000" dirty="0" smtClean="0"/>
              <a:t>2</a:t>
            </a:r>
            <a:r>
              <a:rPr lang="en-US" altLang="en-US" i="1" dirty="0" smtClean="0"/>
              <a:t> – E</a:t>
            </a:r>
            <a:r>
              <a:rPr lang="en-US" altLang="en-US" i="1" baseline="-25000" dirty="0" smtClean="0"/>
              <a:t>k</a:t>
            </a:r>
            <a:r>
              <a:rPr lang="en-US" altLang="en-US" i="1" baseline="-36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½mv</a:t>
            </a:r>
            <a:r>
              <a:rPr lang="en-US" altLang="en-US" i="1" baseline="-25000" dirty="0" smtClean="0"/>
              <a:t>2</a:t>
            </a:r>
            <a:r>
              <a:rPr lang="en-US" altLang="en-US" i="1" baseline="30000" dirty="0" smtClean="0"/>
              <a:t>2</a:t>
            </a:r>
            <a:r>
              <a:rPr lang="en-US" altLang="en-US" i="1" dirty="0" smtClean="0"/>
              <a:t> - ½mv</a:t>
            </a:r>
            <a:r>
              <a:rPr lang="en-US" altLang="en-US" i="1" baseline="-25000" dirty="0" smtClean="0"/>
              <a:t>1</a:t>
            </a:r>
            <a:r>
              <a:rPr lang="en-US" altLang="en-US" i="1" baseline="30000" dirty="0" smtClean="0"/>
              <a:t>2</a:t>
            </a:r>
            <a:endParaRPr lang="en-US" altLang="en-US" i="1" u="sng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i="1" dirty="0" err="1" smtClean="0">
                <a:latin typeface="Symbol" pitchFamily="1" charset="2"/>
              </a:rPr>
              <a:t>D</a:t>
            </a: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k</a:t>
            </a:r>
            <a:r>
              <a:rPr lang="en-US" altLang="en-US" i="1" baseline="-25000" dirty="0" smtClean="0"/>
              <a:t> </a:t>
            </a:r>
            <a:r>
              <a:rPr lang="en-US" altLang="en-US" i="1" dirty="0" smtClean="0"/>
              <a:t>= ½(1.0 kg)(8.0 m/s)</a:t>
            </a:r>
            <a:r>
              <a:rPr lang="en-US" altLang="en-US" i="1" baseline="30000" dirty="0" smtClean="0"/>
              <a:t>2</a:t>
            </a:r>
            <a:r>
              <a:rPr lang="en-US" altLang="en-US" i="1" dirty="0" smtClean="0"/>
              <a:t> – ½(1.0 kg)(4.0 m/s)</a:t>
            </a:r>
            <a:r>
              <a:rPr lang="en-US" altLang="en-US" i="1" baseline="30000" dirty="0" smtClean="0"/>
              <a:t>2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i="1" dirty="0" err="1" smtClean="0">
                <a:latin typeface="Symbol" pitchFamily="1" charset="2"/>
              </a:rPr>
              <a:t>D</a:t>
            </a: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k</a:t>
            </a:r>
            <a:r>
              <a:rPr lang="en-US" altLang="en-US" i="1" baseline="30000" dirty="0" smtClean="0"/>
              <a:t> </a:t>
            </a:r>
            <a:r>
              <a:rPr lang="en-US" altLang="en-US" i="1" dirty="0" smtClean="0"/>
              <a:t>= 32J – 8.0J =       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5638800"/>
            <a:ext cx="1333500" cy="121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 i="1" dirty="0" smtClean="0">
                <a:solidFill>
                  <a:schemeClr val="tx1"/>
                </a:solidFill>
              </a:rPr>
              <a:t>24J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90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(PE)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The energy an object has because of its position or location</a:t>
            </a:r>
          </a:p>
          <a:p>
            <a:r>
              <a:rPr lang="en-US" dirty="0" smtClean="0"/>
              <a:t>Also known as the energy of position</a:t>
            </a:r>
          </a:p>
          <a:p>
            <a:r>
              <a:rPr lang="en-US" dirty="0" smtClean="0"/>
              <a:t>Most is due to </a:t>
            </a:r>
            <a:r>
              <a:rPr lang="en-US" i="1" dirty="0" smtClean="0"/>
              <a:t>gravity</a:t>
            </a:r>
          </a:p>
          <a:p>
            <a:r>
              <a:rPr lang="en-US" dirty="0" smtClean="0"/>
              <a:t>Other examples include</a:t>
            </a:r>
          </a:p>
          <a:p>
            <a:pPr lvl="1"/>
            <a:r>
              <a:rPr lang="en-US" dirty="0" smtClean="0"/>
              <a:t>Springs (compressed or stretched)</a:t>
            </a:r>
          </a:p>
          <a:p>
            <a:pPr lvl="1"/>
            <a:r>
              <a:rPr lang="en-US" dirty="0" smtClean="0"/>
              <a:t>Bowstrings 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486400" y="3933825"/>
            <a:ext cx="3509963" cy="2847975"/>
            <a:chOff x="3158" y="2153"/>
            <a:chExt cx="2211" cy="1794"/>
          </a:xfrm>
        </p:grpSpPr>
        <p:sp>
          <p:nvSpPr>
            <p:cNvPr id="6" name="Freeform 5" descr="Stationery"/>
            <p:cNvSpPr>
              <a:spLocks/>
            </p:cNvSpPr>
            <p:nvPr/>
          </p:nvSpPr>
          <p:spPr bwMode="auto">
            <a:xfrm>
              <a:off x="3226" y="2556"/>
              <a:ext cx="2143" cy="1387"/>
            </a:xfrm>
            <a:custGeom>
              <a:avLst/>
              <a:gdLst>
                <a:gd name="T0" fmla="*/ 2143 w 2143"/>
                <a:gd name="T1" fmla="*/ 0 h 1387"/>
                <a:gd name="T2" fmla="*/ 1582 w 2143"/>
                <a:gd name="T3" fmla="*/ 0 h 1387"/>
                <a:gd name="T4" fmla="*/ 1504 w 2143"/>
                <a:gd name="T5" fmla="*/ 23 h 1387"/>
                <a:gd name="T6" fmla="*/ 1426 w 2143"/>
                <a:gd name="T7" fmla="*/ 148 h 1387"/>
                <a:gd name="T8" fmla="*/ 1372 w 2143"/>
                <a:gd name="T9" fmla="*/ 187 h 1387"/>
                <a:gd name="T10" fmla="*/ 1317 w 2143"/>
                <a:gd name="T11" fmla="*/ 257 h 1387"/>
                <a:gd name="T12" fmla="*/ 1286 w 2143"/>
                <a:gd name="T13" fmla="*/ 335 h 1387"/>
                <a:gd name="T14" fmla="*/ 1224 w 2143"/>
                <a:gd name="T15" fmla="*/ 491 h 1387"/>
                <a:gd name="T16" fmla="*/ 1138 w 2143"/>
                <a:gd name="T17" fmla="*/ 577 h 1387"/>
                <a:gd name="T18" fmla="*/ 1076 w 2143"/>
                <a:gd name="T19" fmla="*/ 639 h 1387"/>
                <a:gd name="T20" fmla="*/ 1045 w 2143"/>
                <a:gd name="T21" fmla="*/ 693 h 1387"/>
                <a:gd name="T22" fmla="*/ 1006 w 2143"/>
                <a:gd name="T23" fmla="*/ 771 h 1387"/>
                <a:gd name="T24" fmla="*/ 975 w 2143"/>
                <a:gd name="T25" fmla="*/ 795 h 1387"/>
                <a:gd name="T26" fmla="*/ 928 w 2143"/>
                <a:gd name="T27" fmla="*/ 842 h 1387"/>
                <a:gd name="T28" fmla="*/ 897 w 2143"/>
                <a:gd name="T29" fmla="*/ 888 h 1387"/>
                <a:gd name="T30" fmla="*/ 881 w 2143"/>
                <a:gd name="T31" fmla="*/ 951 h 1387"/>
                <a:gd name="T32" fmla="*/ 780 w 2143"/>
                <a:gd name="T33" fmla="*/ 1052 h 1387"/>
                <a:gd name="T34" fmla="*/ 639 w 2143"/>
                <a:gd name="T35" fmla="*/ 1153 h 1387"/>
                <a:gd name="T36" fmla="*/ 499 w 2143"/>
                <a:gd name="T37" fmla="*/ 1247 h 1387"/>
                <a:gd name="T38" fmla="*/ 452 w 2143"/>
                <a:gd name="T39" fmla="*/ 1278 h 1387"/>
                <a:gd name="T40" fmla="*/ 367 w 2143"/>
                <a:gd name="T41" fmla="*/ 1301 h 1387"/>
                <a:gd name="T42" fmla="*/ 156 w 2143"/>
                <a:gd name="T43" fmla="*/ 1356 h 1387"/>
                <a:gd name="T44" fmla="*/ 0 w 2143"/>
                <a:gd name="T45" fmla="*/ 1387 h 1387"/>
                <a:gd name="T46" fmla="*/ 2143 w 2143"/>
                <a:gd name="T47" fmla="*/ 1387 h 1387"/>
                <a:gd name="T48" fmla="*/ 2143 w 2143"/>
                <a:gd name="T4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3" h="1387">
                  <a:moveTo>
                    <a:pt x="2143" y="0"/>
                  </a:moveTo>
                  <a:lnTo>
                    <a:pt x="1582" y="0"/>
                  </a:lnTo>
                  <a:cubicBezTo>
                    <a:pt x="1536" y="8"/>
                    <a:pt x="1540" y="11"/>
                    <a:pt x="1504" y="23"/>
                  </a:cubicBezTo>
                  <a:cubicBezTo>
                    <a:pt x="1468" y="60"/>
                    <a:pt x="1466" y="112"/>
                    <a:pt x="1426" y="148"/>
                  </a:cubicBezTo>
                  <a:cubicBezTo>
                    <a:pt x="1409" y="163"/>
                    <a:pt x="1372" y="187"/>
                    <a:pt x="1372" y="187"/>
                  </a:cubicBezTo>
                  <a:cubicBezTo>
                    <a:pt x="1355" y="212"/>
                    <a:pt x="1334" y="232"/>
                    <a:pt x="1317" y="257"/>
                  </a:cubicBezTo>
                  <a:cubicBezTo>
                    <a:pt x="1310" y="290"/>
                    <a:pt x="1301" y="306"/>
                    <a:pt x="1286" y="335"/>
                  </a:cubicBezTo>
                  <a:cubicBezTo>
                    <a:pt x="1261" y="383"/>
                    <a:pt x="1256" y="447"/>
                    <a:pt x="1224" y="491"/>
                  </a:cubicBezTo>
                  <a:cubicBezTo>
                    <a:pt x="1201" y="523"/>
                    <a:pt x="1167" y="551"/>
                    <a:pt x="1138" y="577"/>
                  </a:cubicBezTo>
                  <a:cubicBezTo>
                    <a:pt x="1114" y="598"/>
                    <a:pt x="1102" y="621"/>
                    <a:pt x="1076" y="639"/>
                  </a:cubicBezTo>
                  <a:cubicBezTo>
                    <a:pt x="1057" y="694"/>
                    <a:pt x="1084" y="624"/>
                    <a:pt x="1045" y="693"/>
                  </a:cubicBezTo>
                  <a:cubicBezTo>
                    <a:pt x="1032" y="717"/>
                    <a:pt x="1024" y="750"/>
                    <a:pt x="1006" y="771"/>
                  </a:cubicBezTo>
                  <a:cubicBezTo>
                    <a:pt x="998" y="781"/>
                    <a:pt x="985" y="786"/>
                    <a:pt x="975" y="795"/>
                  </a:cubicBezTo>
                  <a:cubicBezTo>
                    <a:pt x="959" y="810"/>
                    <a:pt x="940" y="824"/>
                    <a:pt x="928" y="842"/>
                  </a:cubicBezTo>
                  <a:cubicBezTo>
                    <a:pt x="918" y="857"/>
                    <a:pt x="897" y="888"/>
                    <a:pt x="897" y="888"/>
                  </a:cubicBezTo>
                  <a:cubicBezTo>
                    <a:pt x="894" y="902"/>
                    <a:pt x="889" y="936"/>
                    <a:pt x="881" y="951"/>
                  </a:cubicBezTo>
                  <a:cubicBezTo>
                    <a:pt x="860" y="992"/>
                    <a:pt x="806" y="1014"/>
                    <a:pt x="780" y="1052"/>
                  </a:cubicBezTo>
                  <a:cubicBezTo>
                    <a:pt x="744" y="1103"/>
                    <a:pt x="700" y="1140"/>
                    <a:pt x="639" y="1153"/>
                  </a:cubicBezTo>
                  <a:cubicBezTo>
                    <a:pt x="593" y="1186"/>
                    <a:pt x="548" y="1218"/>
                    <a:pt x="499" y="1247"/>
                  </a:cubicBezTo>
                  <a:cubicBezTo>
                    <a:pt x="483" y="1257"/>
                    <a:pt x="470" y="1272"/>
                    <a:pt x="452" y="1278"/>
                  </a:cubicBezTo>
                  <a:cubicBezTo>
                    <a:pt x="424" y="1288"/>
                    <a:pt x="395" y="1292"/>
                    <a:pt x="367" y="1301"/>
                  </a:cubicBezTo>
                  <a:cubicBezTo>
                    <a:pt x="305" y="1342"/>
                    <a:pt x="227" y="1344"/>
                    <a:pt x="156" y="1356"/>
                  </a:cubicBezTo>
                  <a:cubicBezTo>
                    <a:pt x="102" y="1375"/>
                    <a:pt x="58" y="1387"/>
                    <a:pt x="0" y="1387"/>
                  </a:cubicBezTo>
                  <a:lnTo>
                    <a:pt x="2143" y="1387"/>
                  </a:lnTo>
                  <a:lnTo>
                    <a:pt x="214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 descr="Brown marble"/>
            <p:cNvSpPr>
              <a:spLocks/>
            </p:cNvSpPr>
            <p:nvPr/>
          </p:nvSpPr>
          <p:spPr bwMode="auto">
            <a:xfrm>
              <a:off x="4659" y="2153"/>
              <a:ext cx="461" cy="427"/>
            </a:xfrm>
            <a:custGeom>
              <a:avLst/>
              <a:gdLst>
                <a:gd name="T0" fmla="*/ 413 w 1778"/>
                <a:gd name="T1" fmla="*/ 272 h 1635"/>
                <a:gd name="T2" fmla="*/ 139 w 1778"/>
                <a:gd name="T3" fmla="*/ 680 h 1635"/>
                <a:gd name="T4" fmla="*/ 0 w 1778"/>
                <a:gd name="T5" fmla="*/ 1020 h 1635"/>
                <a:gd name="T6" fmla="*/ 200 w 1778"/>
                <a:gd name="T7" fmla="*/ 1411 h 1635"/>
                <a:gd name="T8" fmla="*/ 610 w 1778"/>
                <a:gd name="T9" fmla="*/ 1635 h 1635"/>
                <a:gd name="T10" fmla="*/ 1560 w 1778"/>
                <a:gd name="T11" fmla="*/ 1411 h 1635"/>
                <a:gd name="T12" fmla="*/ 1699 w 1778"/>
                <a:gd name="T13" fmla="*/ 1071 h 1635"/>
                <a:gd name="T14" fmla="*/ 1769 w 1778"/>
                <a:gd name="T15" fmla="*/ 904 h 1635"/>
                <a:gd name="T16" fmla="*/ 1699 w 1778"/>
                <a:gd name="T17" fmla="*/ 340 h 1635"/>
                <a:gd name="T18" fmla="*/ 1490 w 1778"/>
                <a:gd name="T19" fmla="*/ 232 h 1635"/>
                <a:gd name="T20" fmla="*/ 1371 w 1778"/>
                <a:gd name="T21" fmla="*/ 77 h 1635"/>
                <a:gd name="T22" fmla="*/ 1089 w 1778"/>
                <a:gd name="T23" fmla="*/ 0 h 1635"/>
                <a:gd name="T24" fmla="*/ 749 w 1778"/>
                <a:gd name="T25" fmla="*/ 58 h 1635"/>
                <a:gd name="T26" fmla="*/ 553 w 1778"/>
                <a:gd name="T27" fmla="*/ 139 h 1635"/>
                <a:gd name="T28" fmla="*/ 413 w 1778"/>
                <a:gd name="T29" fmla="*/ 272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8" h="1635">
                  <a:moveTo>
                    <a:pt x="413" y="272"/>
                  </a:moveTo>
                  <a:cubicBezTo>
                    <a:pt x="291" y="568"/>
                    <a:pt x="444" y="289"/>
                    <a:pt x="139" y="680"/>
                  </a:cubicBezTo>
                  <a:cubicBezTo>
                    <a:pt x="61" y="781"/>
                    <a:pt x="0" y="1020"/>
                    <a:pt x="0" y="1020"/>
                  </a:cubicBezTo>
                  <a:cubicBezTo>
                    <a:pt x="44" y="1158"/>
                    <a:pt x="61" y="1309"/>
                    <a:pt x="200" y="1411"/>
                  </a:cubicBezTo>
                  <a:cubicBezTo>
                    <a:pt x="322" y="1498"/>
                    <a:pt x="610" y="1635"/>
                    <a:pt x="610" y="1635"/>
                  </a:cubicBezTo>
                  <a:cubicBezTo>
                    <a:pt x="1046" y="1592"/>
                    <a:pt x="1229" y="1606"/>
                    <a:pt x="1560" y="1411"/>
                  </a:cubicBezTo>
                  <a:cubicBezTo>
                    <a:pt x="1604" y="1295"/>
                    <a:pt x="1656" y="1186"/>
                    <a:pt x="1699" y="1071"/>
                  </a:cubicBezTo>
                  <a:cubicBezTo>
                    <a:pt x="1726" y="1013"/>
                    <a:pt x="1769" y="904"/>
                    <a:pt x="1769" y="904"/>
                  </a:cubicBezTo>
                  <a:cubicBezTo>
                    <a:pt x="1743" y="716"/>
                    <a:pt x="1778" y="521"/>
                    <a:pt x="1699" y="340"/>
                  </a:cubicBezTo>
                  <a:cubicBezTo>
                    <a:pt x="1673" y="275"/>
                    <a:pt x="1543" y="282"/>
                    <a:pt x="1490" y="232"/>
                  </a:cubicBezTo>
                  <a:cubicBezTo>
                    <a:pt x="1441" y="183"/>
                    <a:pt x="1438" y="116"/>
                    <a:pt x="1371" y="77"/>
                  </a:cubicBezTo>
                  <a:cubicBezTo>
                    <a:pt x="1304" y="38"/>
                    <a:pt x="1193" y="3"/>
                    <a:pt x="1089" y="0"/>
                  </a:cubicBezTo>
                  <a:cubicBezTo>
                    <a:pt x="976" y="22"/>
                    <a:pt x="854" y="22"/>
                    <a:pt x="749" y="58"/>
                  </a:cubicBezTo>
                  <a:cubicBezTo>
                    <a:pt x="658" y="87"/>
                    <a:pt x="598" y="120"/>
                    <a:pt x="553" y="139"/>
                  </a:cubicBezTo>
                  <a:cubicBezTo>
                    <a:pt x="497" y="175"/>
                    <a:pt x="428" y="265"/>
                    <a:pt x="413" y="272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 descr="Brown marble"/>
            <p:cNvSpPr>
              <a:spLocks/>
            </p:cNvSpPr>
            <p:nvPr/>
          </p:nvSpPr>
          <p:spPr bwMode="auto">
            <a:xfrm>
              <a:off x="3158" y="3520"/>
              <a:ext cx="461" cy="427"/>
            </a:xfrm>
            <a:custGeom>
              <a:avLst/>
              <a:gdLst>
                <a:gd name="T0" fmla="*/ 413 w 1778"/>
                <a:gd name="T1" fmla="*/ 272 h 1635"/>
                <a:gd name="T2" fmla="*/ 139 w 1778"/>
                <a:gd name="T3" fmla="*/ 680 h 1635"/>
                <a:gd name="T4" fmla="*/ 0 w 1778"/>
                <a:gd name="T5" fmla="*/ 1020 h 1635"/>
                <a:gd name="T6" fmla="*/ 200 w 1778"/>
                <a:gd name="T7" fmla="*/ 1411 h 1635"/>
                <a:gd name="T8" fmla="*/ 610 w 1778"/>
                <a:gd name="T9" fmla="*/ 1635 h 1635"/>
                <a:gd name="T10" fmla="*/ 1560 w 1778"/>
                <a:gd name="T11" fmla="*/ 1411 h 1635"/>
                <a:gd name="T12" fmla="*/ 1699 w 1778"/>
                <a:gd name="T13" fmla="*/ 1071 h 1635"/>
                <a:gd name="T14" fmla="*/ 1769 w 1778"/>
                <a:gd name="T15" fmla="*/ 904 h 1635"/>
                <a:gd name="T16" fmla="*/ 1699 w 1778"/>
                <a:gd name="T17" fmla="*/ 340 h 1635"/>
                <a:gd name="T18" fmla="*/ 1490 w 1778"/>
                <a:gd name="T19" fmla="*/ 232 h 1635"/>
                <a:gd name="T20" fmla="*/ 1371 w 1778"/>
                <a:gd name="T21" fmla="*/ 77 h 1635"/>
                <a:gd name="T22" fmla="*/ 1089 w 1778"/>
                <a:gd name="T23" fmla="*/ 0 h 1635"/>
                <a:gd name="T24" fmla="*/ 749 w 1778"/>
                <a:gd name="T25" fmla="*/ 58 h 1635"/>
                <a:gd name="T26" fmla="*/ 553 w 1778"/>
                <a:gd name="T27" fmla="*/ 139 h 1635"/>
                <a:gd name="T28" fmla="*/ 413 w 1778"/>
                <a:gd name="T29" fmla="*/ 272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8" h="1635">
                  <a:moveTo>
                    <a:pt x="413" y="272"/>
                  </a:moveTo>
                  <a:cubicBezTo>
                    <a:pt x="291" y="568"/>
                    <a:pt x="444" y="289"/>
                    <a:pt x="139" y="680"/>
                  </a:cubicBezTo>
                  <a:cubicBezTo>
                    <a:pt x="61" y="781"/>
                    <a:pt x="0" y="1020"/>
                    <a:pt x="0" y="1020"/>
                  </a:cubicBezTo>
                  <a:cubicBezTo>
                    <a:pt x="44" y="1158"/>
                    <a:pt x="61" y="1309"/>
                    <a:pt x="200" y="1411"/>
                  </a:cubicBezTo>
                  <a:cubicBezTo>
                    <a:pt x="322" y="1498"/>
                    <a:pt x="610" y="1635"/>
                    <a:pt x="610" y="1635"/>
                  </a:cubicBezTo>
                  <a:cubicBezTo>
                    <a:pt x="1046" y="1592"/>
                    <a:pt x="1229" y="1606"/>
                    <a:pt x="1560" y="1411"/>
                  </a:cubicBezTo>
                  <a:cubicBezTo>
                    <a:pt x="1604" y="1295"/>
                    <a:pt x="1656" y="1186"/>
                    <a:pt x="1699" y="1071"/>
                  </a:cubicBezTo>
                  <a:cubicBezTo>
                    <a:pt x="1726" y="1013"/>
                    <a:pt x="1769" y="904"/>
                    <a:pt x="1769" y="904"/>
                  </a:cubicBezTo>
                  <a:cubicBezTo>
                    <a:pt x="1743" y="716"/>
                    <a:pt x="1778" y="521"/>
                    <a:pt x="1699" y="340"/>
                  </a:cubicBezTo>
                  <a:cubicBezTo>
                    <a:pt x="1673" y="275"/>
                    <a:pt x="1543" y="282"/>
                    <a:pt x="1490" y="232"/>
                  </a:cubicBezTo>
                  <a:cubicBezTo>
                    <a:pt x="1441" y="183"/>
                    <a:pt x="1438" y="116"/>
                    <a:pt x="1371" y="77"/>
                  </a:cubicBezTo>
                  <a:cubicBezTo>
                    <a:pt x="1304" y="38"/>
                    <a:pt x="1193" y="3"/>
                    <a:pt x="1089" y="0"/>
                  </a:cubicBezTo>
                  <a:cubicBezTo>
                    <a:pt x="976" y="22"/>
                    <a:pt x="854" y="22"/>
                    <a:pt x="749" y="58"/>
                  </a:cubicBezTo>
                  <a:cubicBezTo>
                    <a:pt x="658" y="87"/>
                    <a:pt x="598" y="120"/>
                    <a:pt x="553" y="139"/>
                  </a:cubicBezTo>
                  <a:cubicBezTo>
                    <a:pt x="497" y="175"/>
                    <a:pt x="428" y="265"/>
                    <a:pt x="413" y="272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boulder has greater 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gravitational potential energy (</a:t>
            </a: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p</a:t>
            </a:r>
            <a:r>
              <a:rPr lang="en-US" dirty="0" smtClean="0"/>
              <a:t>) is equal to the work (W) done and this is equal to the weight (mg) times the height (h)</a:t>
            </a:r>
          </a:p>
          <a:p>
            <a:pPr marL="0" indent="0" algn="ctr">
              <a:buNone/>
            </a:pPr>
            <a:r>
              <a:rPr lang="en-US" altLang="en-US" i="1" dirty="0" smtClean="0"/>
              <a:t>W = </a:t>
            </a:r>
            <a:r>
              <a:rPr lang="en-US" altLang="en-US" i="1" dirty="0" err="1" smtClean="0"/>
              <a:t>E</a:t>
            </a:r>
            <a:r>
              <a:rPr lang="en-US" altLang="en-US" i="1" baseline="-25000" dirty="0" err="1" smtClean="0"/>
              <a:t>p</a:t>
            </a:r>
            <a:r>
              <a:rPr lang="en-US" altLang="en-US" i="1" dirty="0" smtClean="0"/>
              <a:t> = </a:t>
            </a:r>
            <a:r>
              <a:rPr lang="en-US" altLang="en-US" i="1" dirty="0" err="1" smtClean="0"/>
              <a:t>mgh</a:t>
            </a:r>
            <a:endParaRPr lang="en-US" altLang="en-US" i="1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m =  mass of an object</a:t>
            </a:r>
          </a:p>
          <a:p>
            <a:r>
              <a:rPr lang="en-US" dirty="0"/>
              <a:t>g</a:t>
            </a:r>
            <a:r>
              <a:rPr lang="en-US" dirty="0" smtClean="0"/>
              <a:t> = standard gravity constant = 9.8 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6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Matter, Energy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universe is made of up </a:t>
            </a:r>
            <a:r>
              <a:rPr lang="en-US" b="1" dirty="0" smtClean="0"/>
              <a:t>matter</a:t>
            </a:r>
            <a:r>
              <a:rPr lang="en-US" dirty="0" smtClean="0"/>
              <a:t> and </a:t>
            </a:r>
            <a:r>
              <a:rPr lang="en-US" b="1" dirty="0" smtClean="0"/>
              <a:t>energy</a:t>
            </a:r>
          </a:p>
          <a:p>
            <a:pPr lvl="1"/>
            <a:r>
              <a:rPr lang="en-US" dirty="0" smtClean="0"/>
              <a:t>Matter = “stuff” that has mass and takes up space</a:t>
            </a:r>
          </a:p>
          <a:p>
            <a:pPr lvl="1"/>
            <a:r>
              <a:rPr lang="en-US" dirty="0" smtClean="0"/>
              <a:t>Work = the product of the magnitude of the force and the parallel distance through which the object moves</a:t>
            </a:r>
          </a:p>
          <a:p>
            <a:pPr lvl="1"/>
            <a:r>
              <a:rPr lang="en-US" dirty="0" smtClean="0"/>
              <a:t>Energy = the ability to do work or cause change</a:t>
            </a:r>
          </a:p>
        </p:txBody>
      </p:sp>
    </p:spTree>
    <p:extLst>
      <p:ext uri="{BB962C8B-B14F-4D97-AF65-F5344CB8AC3E}">
        <p14:creationId xmlns:p14="http://schemas.microsoft.com/office/powerpoint/2010/main" val="34773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Gravitational Potential Energy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How much work is done lifting a 1.0 kg book to the height of 1m?</a:t>
            </a:r>
          </a:p>
          <a:p>
            <a:r>
              <a:rPr lang="en-US" altLang="en-US" dirty="0" smtClean="0"/>
              <a:t>Work = </a:t>
            </a:r>
            <a:r>
              <a:rPr lang="en-US" altLang="en-US" i="1" dirty="0" smtClean="0"/>
              <a:t>W = </a:t>
            </a:r>
            <a:r>
              <a:rPr lang="en-US" altLang="en-US" dirty="0" smtClean="0"/>
              <a:t>(1.0 kg) (9.8 m/s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 (1m) = 9.8 J</a:t>
            </a:r>
          </a:p>
          <a:p>
            <a:r>
              <a:rPr lang="en-US" altLang="en-US" dirty="0" smtClean="0"/>
              <a:t>This is also the amount of </a:t>
            </a:r>
            <a:r>
              <a:rPr lang="en-US" altLang="en-US" dirty="0" err="1" smtClean="0"/>
              <a:t>E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 that the book has at a height of 1m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6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 and Potential Energy: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867"/>
          </a:xfrm>
        </p:spPr>
        <p:txBody>
          <a:bodyPr>
            <a:normAutofit/>
          </a:bodyPr>
          <a:lstStyle/>
          <a:p>
            <a:r>
              <a:rPr lang="en-US" dirty="0" smtClean="0"/>
              <a:t>As potential energy increases, kinetic energy decreases</a:t>
            </a:r>
          </a:p>
          <a:p>
            <a:r>
              <a:rPr lang="en-US" dirty="0" smtClean="0"/>
              <a:t>As the kinetic energy increases, the potential energy decreases</a:t>
            </a:r>
          </a:p>
          <a:p>
            <a:r>
              <a:rPr lang="en-US" dirty="0" smtClean="0"/>
              <a:t>The total energy of the system never changes</a:t>
            </a:r>
          </a:p>
          <a:p>
            <a:r>
              <a:rPr lang="en-US" dirty="0" smtClean="0"/>
              <a:t>WHY? Because energy changes from kinetic to potential and back (but is never lost/gained)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81400" y="5521324"/>
            <a:ext cx="2209800" cy="66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folHlink"/>
                </a:solidFill>
              </a:rPr>
              <a:t>PE </a:t>
            </a:r>
            <a:r>
              <a:rPr lang="en-US" altLang="en-US" b="1" dirty="0" smtClean="0">
                <a:solidFill>
                  <a:schemeClr val="folHlink"/>
                </a:solidFill>
                <a:sym typeface="Symbol" pitchFamily="1" charset="2"/>
              </a:rPr>
              <a:t> KE </a:t>
            </a:r>
            <a:endParaRPr lang="en-US" altLang="en-US" b="1" dirty="0">
              <a:solidFill>
                <a:schemeClr val="folHlink"/>
              </a:solidFill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37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 smtClean="0"/>
              <a:t>Thermal (heat) Energy</a:t>
            </a:r>
            <a:r>
              <a:rPr lang="en-US" altLang="en-US" sz="2800" dirty="0" smtClean="0"/>
              <a:t> – related to the kinetic and potential energies on a molecular level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 smtClean="0"/>
              <a:t>Gravitational potential energy</a:t>
            </a:r>
            <a:r>
              <a:rPr lang="en-US" altLang="en-US" sz="2800" dirty="0" smtClean="0"/>
              <a:t> – from an object’s position, stored gravitational energy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 smtClean="0"/>
              <a:t>Electrical energy</a:t>
            </a:r>
            <a:r>
              <a:rPr lang="en-US" altLang="en-US" sz="2800" dirty="0" smtClean="0"/>
              <a:t> – associated with the motion of electric charges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 smtClean="0"/>
              <a:t>Chemical energy</a:t>
            </a:r>
            <a:r>
              <a:rPr lang="en-US" altLang="en-US" sz="2800" dirty="0" smtClean="0"/>
              <a:t> – molecular bonds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 smtClean="0"/>
              <a:t>Radiant energy</a:t>
            </a:r>
            <a:r>
              <a:rPr lang="en-US" altLang="en-US" sz="2800" dirty="0" smtClean="0"/>
              <a:t> – sun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 smtClean="0"/>
              <a:t>Nuclear energy</a:t>
            </a:r>
            <a:r>
              <a:rPr lang="en-US" altLang="en-US" sz="2800" dirty="0" smtClean="0"/>
              <a:t> – rearrangement of nuclei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 smtClean="0"/>
              <a:t>Fission – breaking apart of larger nuclei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 smtClean="0"/>
              <a:t>Fusion  - smaller nuclei are put together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299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0655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562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matter contains </a:t>
            </a:r>
            <a:r>
              <a:rPr lang="en-US" b="1" dirty="0" smtClean="0"/>
              <a:t>heat energy</a:t>
            </a:r>
            <a:endParaRPr lang="en-US" dirty="0" smtClean="0"/>
          </a:p>
          <a:p>
            <a:r>
              <a:rPr lang="en-US" dirty="0" smtClean="0"/>
              <a:t>The higher the temperature, the more heat energy there is </a:t>
            </a:r>
          </a:p>
          <a:p>
            <a:pPr lvl="1"/>
            <a:r>
              <a:rPr lang="en-US" dirty="0" smtClean="0"/>
              <a:t>You put energy in to make something warmer</a:t>
            </a:r>
          </a:p>
          <a:p>
            <a:pPr lvl="1"/>
            <a:r>
              <a:rPr lang="en-US" dirty="0" smtClean="0"/>
              <a:t>You take energy out to make something colder</a:t>
            </a:r>
          </a:p>
          <a:p>
            <a:r>
              <a:rPr lang="en-US" dirty="0" smtClean="0"/>
              <a:t>Humans have created technology that transforms heat energy to other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r="22958"/>
          <a:stretch>
            <a:fillRect/>
          </a:stretch>
        </p:blipFill>
        <p:spPr bwMode="auto">
          <a:xfrm>
            <a:off x="5511800" y="1219200"/>
            <a:ext cx="3632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and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Energy of motion</a:t>
            </a:r>
          </a:p>
          <a:p>
            <a:r>
              <a:rPr lang="en-US" dirty="0" smtClean="0"/>
              <a:t>Heat is actually kinetic energy</a:t>
            </a:r>
          </a:p>
          <a:p>
            <a:r>
              <a:rPr lang="en-US" dirty="0" smtClean="0"/>
              <a:t>The “feeling of heat” is the energy moving between more-energetic atoms to the less-energetic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45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carry energy (not matter) through a variety of mediums</a:t>
            </a:r>
          </a:p>
          <a:p>
            <a:pPr lvl="1"/>
            <a:r>
              <a:rPr lang="en-US" altLang="en-US" sz="2400" dirty="0" smtClean="0"/>
              <a:t>Water waves (liquid) will bob you up and down but not sideways.</a:t>
            </a:r>
          </a:p>
          <a:p>
            <a:pPr lvl="1"/>
            <a:r>
              <a:rPr lang="en-US" altLang="en-US" sz="2400" dirty="0" smtClean="0"/>
              <a:t>Earthquakes waves move through the earth. (solid)</a:t>
            </a:r>
          </a:p>
          <a:p>
            <a:pPr lvl="1"/>
            <a:r>
              <a:rPr lang="en-US" altLang="en-US" sz="2400" dirty="0" smtClean="0"/>
              <a:t>Sound waves travel through the air. (gas)</a:t>
            </a:r>
          </a:p>
          <a:p>
            <a:pPr lvl="1"/>
            <a:r>
              <a:rPr lang="en-US" altLang="en-US" sz="2400" dirty="0" smtClean="0"/>
              <a:t>Electromagnetic radiation waves travel through space. (void)</a:t>
            </a:r>
          </a:p>
          <a:p>
            <a:pPr lvl="1"/>
            <a:endParaRPr lang="en-US" altLang="en-US" sz="2400" dirty="0"/>
          </a:p>
          <a:p>
            <a:pPr marL="0" lvl="1" indent="0">
              <a:buNone/>
            </a:pPr>
            <a:r>
              <a:rPr lang="en-US" altLang="en-US" sz="2400" dirty="0" smtClean="0"/>
              <a:t>Mediums = material through which a wave transfers energy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962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and Transverse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b="1" dirty="0" smtClean="0"/>
              <a:t>Two types of waves classified on their particle motion and wave direction:</a:t>
            </a:r>
          </a:p>
          <a:p>
            <a:r>
              <a:rPr lang="en-US" altLang="en-US" u="sng" dirty="0" smtClean="0"/>
              <a:t>Longitudinal</a:t>
            </a:r>
            <a:r>
              <a:rPr lang="en-US" altLang="en-US" dirty="0" smtClean="0"/>
              <a:t> – particle motion and the wave velocity are parallel to each other</a:t>
            </a:r>
          </a:p>
          <a:p>
            <a:pPr lvl="1"/>
            <a:r>
              <a:rPr lang="en-US" altLang="en-US" i="1" dirty="0" smtClean="0"/>
              <a:t>Sound is a longitudinal wave.</a:t>
            </a:r>
          </a:p>
          <a:p>
            <a:r>
              <a:rPr lang="en-US" altLang="en-US" u="sng" dirty="0" smtClean="0"/>
              <a:t>Transverse</a:t>
            </a:r>
            <a:r>
              <a:rPr lang="en-US" altLang="en-US" dirty="0" smtClean="0"/>
              <a:t> – particle motion is perpendicular to the direction of the wave velocity</a:t>
            </a:r>
          </a:p>
          <a:p>
            <a:pPr lvl="1"/>
            <a:r>
              <a:rPr lang="en-US" altLang="en-US" i="1" dirty="0" smtClean="0"/>
              <a:t>Light is an example of a transverse wave.</a:t>
            </a:r>
            <a:endParaRPr lang="en-US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405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and Transverse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Longitudinal Wave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Transverse Wave</a:t>
            </a:r>
            <a:endParaRPr lang="en-US" dirty="0"/>
          </a:p>
        </p:txBody>
      </p:sp>
      <p:pic>
        <p:nvPicPr>
          <p:cNvPr id="4" name="Picture 16" descr="C:\Documents and Settings\smithja\Desktop\shipman\art\ch06\fig_06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03325"/>
            <a:ext cx="5807075" cy="25304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Documents and Settings\smithja\Desktop\shipman\art\ch06\fig_06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905250"/>
            <a:ext cx="5797550" cy="23431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36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4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4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59323" cy="40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52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 by which energy is transferred from one object to another</a:t>
            </a:r>
          </a:p>
          <a:p>
            <a:r>
              <a:rPr lang="en-US" dirty="0" smtClean="0"/>
              <a:t>Involves both force </a:t>
            </a:r>
            <a:r>
              <a:rPr lang="en-US" u="sng" dirty="0" smtClean="0"/>
              <a:t>and</a:t>
            </a:r>
            <a:r>
              <a:rPr lang="en-US" dirty="0" smtClean="0"/>
              <a:t> motion</a:t>
            </a:r>
          </a:p>
          <a:p>
            <a:r>
              <a:rPr lang="en-US" dirty="0" smtClean="0"/>
              <a:t>Work = force x distance</a:t>
            </a:r>
          </a:p>
          <a:p>
            <a:pPr marL="0" indent="0" algn="ctr">
              <a:buNone/>
            </a:pPr>
            <a:r>
              <a:rPr lang="en-US" dirty="0" smtClean="0"/>
              <a:t>W = </a:t>
            </a:r>
            <a:r>
              <a:rPr lang="en-US" dirty="0" err="1" smtClean="0"/>
              <a:t>Fd</a:t>
            </a:r>
            <a:endParaRPr lang="en-US" dirty="0" smtClean="0"/>
          </a:p>
          <a:p>
            <a:r>
              <a:rPr lang="en-US" dirty="0" smtClean="0"/>
              <a:t>The unit of work is the </a:t>
            </a:r>
            <a:r>
              <a:rPr lang="en-US" b="1" dirty="0" smtClean="0"/>
              <a:t>joule (j) or </a:t>
            </a:r>
            <a:r>
              <a:rPr lang="en-US" b="1" dirty="0" err="1" smtClean="0"/>
              <a:t>N·m</a:t>
            </a:r>
            <a:endParaRPr lang="en-US" b="1" dirty="0" smtClean="0"/>
          </a:p>
          <a:p>
            <a:pPr lvl="1"/>
            <a:r>
              <a:rPr lang="en-US" dirty="0" smtClean="0"/>
              <a:t>Force (F) is measured in </a:t>
            </a:r>
            <a:r>
              <a:rPr lang="en-US" b="1" dirty="0" err="1" smtClean="0"/>
              <a:t>newtons</a:t>
            </a:r>
            <a:r>
              <a:rPr lang="en-US" b="1" dirty="0" smtClean="0"/>
              <a:t> (N)</a:t>
            </a:r>
          </a:p>
          <a:p>
            <a:pPr lvl="1"/>
            <a:r>
              <a:rPr lang="en-US" dirty="0" smtClean="0"/>
              <a:t>Distance (d) is measured in </a:t>
            </a:r>
            <a:r>
              <a:rPr lang="en-US" b="1" dirty="0" smtClean="0"/>
              <a:t>meters (m)</a:t>
            </a:r>
          </a:p>
          <a:p>
            <a:pPr lvl="1"/>
            <a:r>
              <a:rPr lang="en-US" dirty="0" smtClean="0"/>
              <a:t>1 J = 1 </a:t>
            </a:r>
            <a:r>
              <a:rPr lang="en-US" dirty="0" err="1" smtClean="0"/>
              <a:t>N·m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0699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Wavelength (</a:t>
            </a:r>
            <a:r>
              <a:rPr lang="el-GR" b="1" dirty="0" smtClean="0"/>
              <a:t>λ</a:t>
            </a:r>
            <a:r>
              <a:rPr lang="en-US" b="1" dirty="0" smtClean="0"/>
              <a:t>) </a:t>
            </a:r>
            <a:r>
              <a:rPr lang="en-US" dirty="0" smtClean="0"/>
              <a:t>= distance of one complete wave (crest to crest or node to node)</a:t>
            </a:r>
          </a:p>
          <a:p>
            <a:r>
              <a:rPr lang="en-US" b="1" dirty="0" smtClean="0"/>
              <a:t>Amplitude</a:t>
            </a:r>
            <a:r>
              <a:rPr lang="en-US" dirty="0" smtClean="0"/>
              <a:t> = maximum displacement of any part of the wave from its equilibrium position</a:t>
            </a:r>
          </a:p>
          <a:p>
            <a:r>
              <a:rPr lang="en-US" b="1" dirty="0" smtClean="0"/>
              <a:t>Frequency (</a:t>
            </a:r>
            <a:r>
              <a:rPr lang="en-US" altLang="en-US" b="1" i="1" dirty="0" smtClean="0">
                <a:latin typeface="Times New Roman" pitchFamily="18" charset="0"/>
              </a:rPr>
              <a:t>f</a:t>
            </a:r>
            <a:r>
              <a:rPr lang="en-US" b="1" dirty="0" smtClean="0"/>
              <a:t>) </a:t>
            </a:r>
            <a:r>
              <a:rPr lang="en-US" dirty="0" smtClean="0"/>
              <a:t>= number of oscillations or cycles that occur during a given time (1 sec)</a:t>
            </a:r>
          </a:p>
          <a:p>
            <a:pPr lvl="1"/>
            <a:r>
              <a:rPr lang="en-US" altLang="en-US" sz="2400" i="1" dirty="0" smtClean="0"/>
              <a:t>The unit usually used to describe frequency is the hertz (Hz). </a:t>
            </a:r>
          </a:p>
          <a:p>
            <a:pPr lvl="1"/>
            <a:r>
              <a:rPr lang="en-US" altLang="en-US" sz="2400" i="1" dirty="0" smtClean="0"/>
              <a:t>One Hz = one cycle per second</a:t>
            </a:r>
          </a:p>
          <a:p>
            <a:pPr lvl="1"/>
            <a:r>
              <a:rPr lang="en-US" altLang="en-US" sz="2400" i="1" dirty="0" smtClean="0"/>
              <a:t>Shorter wavelength = higher frequency = higher energy</a:t>
            </a:r>
          </a:p>
          <a:p>
            <a:r>
              <a:rPr lang="en-US" altLang="en-US" sz="2800" b="1" dirty="0" smtClean="0"/>
              <a:t>Period (</a:t>
            </a:r>
            <a:r>
              <a:rPr lang="en-US" altLang="en-US" sz="2800" b="1" i="1" dirty="0" smtClean="0"/>
              <a:t>T</a:t>
            </a:r>
            <a:r>
              <a:rPr lang="en-US" altLang="en-US" sz="2800" b="1" dirty="0" smtClean="0"/>
              <a:t>) </a:t>
            </a:r>
            <a:r>
              <a:rPr lang="en-US" altLang="en-US" sz="2800" dirty="0"/>
              <a:t>=</a:t>
            </a:r>
            <a:r>
              <a:rPr lang="en-US" altLang="en-US" sz="2800" dirty="0" smtClean="0"/>
              <a:t> the time it takes for a wave to travel a distance of one wavelength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34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Period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 smtClean="0"/>
                  <a:t>Frequency and Period are inversely proportional</a:t>
                </a:r>
              </a:p>
              <a:p>
                <a:r>
                  <a:rPr lang="en-US" altLang="en-US" dirty="0" smtClean="0"/>
                  <a:t>frequency = 1 / period     </a:t>
                </a:r>
                <a:r>
                  <a:rPr lang="en-US" altLang="en-US" i="1" dirty="0" smtClean="0">
                    <a:latin typeface="Times New Roman" pitchFamily="18" charset="0"/>
                  </a:rPr>
                  <a:t>f</a:t>
                </a:r>
                <a:r>
                  <a:rPr lang="en-US" altLang="en-US" dirty="0" smtClean="0">
                    <a:latin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altLang="en-US" b="0" dirty="0" smtClean="0">
                  <a:latin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Frequency = cycles per second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i="1" dirty="0" smtClean="0"/>
                  <a:t>If a wave has a frequency of </a:t>
                </a:r>
                <a:r>
                  <a:rPr lang="en-US" altLang="en-US" i="1" dirty="0">
                    <a:latin typeface="Times New Roman" pitchFamily="18" charset="0"/>
                  </a:rPr>
                  <a:t>f</a:t>
                </a:r>
                <a:r>
                  <a:rPr lang="en-US" altLang="en-US" i="1" dirty="0" smtClean="0"/>
                  <a:t> = 4 Hz, then four full wavelengths will pass in one second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Period = seconds per cycle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i="1" dirty="0" smtClean="0"/>
                  <a:t>If 4 full wavelengths pass in one second then a wavelength passes every ¼ second (T = 1/f = ¼ s)</a:t>
                </a:r>
              </a:p>
              <a:p>
                <a:endParaRPr lang="en-US" altLang="en-US" dirty="0" smtClean="0">
                  <a:latin typeface="Arial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5871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Documents and Settings\smithja\Desktop\shipman\art\ch06\fig_06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0450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670800" y="1901825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dirty="0">
                <a:latin typeface="Arial" charset="0"/>
              </a:rPr>
              <a:t>T= ¼ 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594600" y="3959225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dirty="0">
                <a:latin typeface="Arial" charset="0"/>
              </a:rPr>
              <a:t>T= 1/8 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5023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vibrating electric and magnetic fields that oscillate perpendicular to each other and the direction of wave propagation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electromagnetic waves travel at the speed of light</a:t>
            </a:r>
          </a:p>
          <a:p>
            <a:pPr marL="0" lvl="1" indent="0" algn="ctr">
              <a:buNone/>
            </a:pPr>
            <a:r>
              <a:rPr lang="en-US" altLang="en-US" b="1" dirty="0" smtClean="0"/>
              <a:t>c = 3.00 x 10</a:t>
            </a:r>
            <a:r>
              <a:rPr lang="en-US" altLang="en-US" b="1" baseline="30000" dirty="0" smtClean="0"/>
              <a:t>8</a:t>
            </a:r>
            <a:r>
              <a:rPr lang="en-US" altLang="en-US" b="1" dirty="0" smtClean="0"/>
              <a:t> m/s = 1.86 x 10</a:t>
            </a:r>
            <a:r>
              <a:rPr lang="en-US" altLang="en-US" b="1" baseline="30000" dirty="0" smtClean="0"/>
              <a:t>5</a:t>
            </a:r>
            <a:r>
              <a:rPr lang="en-US" altLang="en-US" b="1" dirty="0" smtClean="0"/>
              <a:t> mi/s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2713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(EM) Spectrum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800" b="1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latin typeface="Arial" charset="0"/>
              </a:rPr>
              <a:t>The human eye is only sensitive to a very narrow portion of the electromagnetic spectrum (lying between the infrared and ultraviolet.)   We call this “light.”</a:t>
            </a:r>
          </a:p>
        </p:txBody>
      </p:sp>
      <p:pic>
        <p:nvPicPr>
          <p:cNvPr id="52236" name="Picture 12" descr="C:\Documents and Settings\smithja\Desktop\shipman\art\ch06\fig_06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39179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848600" y="6621463"/>
            <a:ext cx="850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 b="1">
                <a:solidFill>
                  <a:schemeClr val="bg1"/>
                </a:solidFill>
                <a:latin typeface="Arial" charset="0"/>
              </a:rPr>
              <a:t>Section 6.3</a:t>
            </a:r>
          </a:p>
        </p:txBody>
      </p:sp>
    </p:spTree>
    <p:extLst>
      <p:ext uri="{BB962C8B-B14F-4D97-AF65-F5344CB8AC3E}">
        <p14:creationId xmlns:p14="http://schemas.microsoft.com/office/powerpoint/2010/main" val="3931216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(EM)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entire range of EM waves in order of increasing frequency and decreasing wavelength</a:t>
            </a:r>
          </a:p>
          <a:p>
            <a:pPr lvl="1"/>
            <a:r>
              <a:rPr lang="en-US" dirty="0" smtClean="0"/>
              <a:t>As you move from left to right, the wavelengths get smaller and the frequencies get higher</a:t>
            </a:r>
          </a:p>
          <a:p>
            <a:pPr lvl="1"/>
            <a:r>
              <a:rPr lang="en-US" dirty="0" smtClean="0"/>
              <a:t>This is an </a:t>
            </a:r>
            <a:r>
              <a:rPr lang="en-US" i="1" dirty="0" smtClean="0"/>
              <a:t>inverse relationship</a:t>
            </a:r>
            <a:r>
              <a:rPr lang="en-US" dirty="0" smtClean="0"/>
              <a:t> between wavelength and frequency</a:t>
            </a:r>
          </a:p>
          <a:p>
            <a:pPr lvl="1"/>
            <a:r>
              <a:rPr lang="en-US" dirty="0" smtClean="0"/>
              <a:t>WHY? All EM waves travel at the speed of light</a:t>
            </a:r>
          </a:p>
          <a:p>
            <a:pPr marL="0" lvl="1" indent="0" algn="ctr">
              <a:buNone/>
            </a:pPr>
            <a:r>
              <a:rPr lang="en-US" dirty="0" smtClean="0"/>
              <a:t>Speed or velocity = wavelength x frequency</a:t>
            </a:r>
          </a:p>
        </p:txBody>
      </p:sp>
    </p:spTree>
    <p:extLst>
      <p:ext uri="{BB962C8B-B14F-4D97-AF65-F5344CB8AC3E}">
        <p14:creationId xmlns:p14="http://schemas.microsoft.com/office/powerpoint/2010/main" val="2915286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0700" y="1435100"/>
            <a:ext cx="8166100" cy="2962275"/>
          </a:xfrm>
          <a:prstGeom prst="rect">
            <a:avLst/>
          </a:prstGeom>
        </p:spPr>
        <p:txBody>
          <a:bodyPr/>
          <a:lstStyle/>
          <a:p>
            <a:pPr marL="514350" indent="-51435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3200" kern="0" dirty="0" smtClean="0">
                <a:latin typeface="+mn-lt"/>
                <a:ea typeface="ＭＳ Ｐゴシック" pitchFamily="-109" charset="-128"/>
              </a:rPr>
              <a:t>Have </a:t>
            </a:r>
            <a:r>
              <a:rPr lang="en-US" sz="3200" kern="0" dirty="0">
                <a:latin typeface="+mn-lt"/>
                <a:ea typeface="ＭＳ Ｐゴシック" pitchFamily="-109" charset="-128"/>
              </a:rPr>
              <a:t>the longest wavelengths and the lowest frequencies; wavelengths range from </a:t>
            </a:r>
            <a:r>
              <a:rPr lang="en-US" sz="3200" kern="0" dirty="0" smtClean="0">
                <a:latin typeface="+mn-lt"/>
                <a:ea typeface="ＭＳ Ｐゴシック" pitchFamily="-109" charset="-128"/>
              </a:rPr>
              <a:t>1000’s </a:t>
            </a:r>
            <a:r>
              <a:rPr lang="en-US" sz="3200" kern="0" dirty="0">
                <a:latin typeface="+mn-lt"/>
                <a:ea typeface="ＭＳ Ｐゴシック" pitchFamily="-109" charset="-128"/>
              </a:rPr>
              <a:t>of meters to .001 </a:t>
            </a:r>
            <a:r>
              <a:rPr lang="en-US" sz="3200" kern="0" dirty="0" smtClean="0">
                <a:latin typeface="+mn-lt"/>
                <a:ea typeface="ＭＳ Ｐゴシック" pitchFamily="-109" charset="-128"/>
              </a:rPr>
              <a:t>meters</a:t>
            </a:r>
          </a:p>
          <a:p>
            <a:pPr marL="514350" indent="-51435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+mn-lt"/>
                <a:ea typeface="ＭＳ Ｐゴシック" pitchFamily="-109" charset="-128"/>
              </a:rPr>
              <a:t>Used </a:t>
            </a:r>
            <a:r>
              <a:rPr lang="en-US" sz="2800" kern="0" dirty="0">
                <a:latin typeface="+mn-lt"/>
                <a:ea typeface="ＭＳ Ｐゴシック" pitchFamily="-109" charset="-128"/>
              </a:rPr>
              <a:t>in: RADAR, cooking food, satellite transmissions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3238"/>
            <a:ext cx="8229600" cy="931862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4400" kern="0" dirty="0" smtClean="0">
                <a:latin typeface="+mj-lt"/>
                <a:ea typeface="ＭＳ Ｐゴシック" pitchFamily="-109" charset="-128"/>
                <a:cs typeface="+mj-cs"/>
              </a:rPr>
              <a:t>Radio Waves</a:t>
            </a:r>
            <a:endParaRPr lang="en-US" sz="4400" kern="0" dirty="0">
              <a:latin typeface="+mj-lt"/>
              <a:ea typeface="ＭＳ Ｐゴシック" pitchFamily="-109" charset="-128"/>
              <a:cs typeface="+mj-cs"/>
            </a:endParaRPr>
          </a:p>
        </p:txBody>
      </p:sp>
      <p:pic>
        <p:nvPicPr>
          <p:cNvPr id="6149" name="Picture 5" descr="C:\Users\denise.CARLSON-MOBILE\AppData\Local\Microsoft\Windows\Temporary Internet Files\Content.IE5\DOC1Q0QK\MP900255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6715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denise.CARLSON-MOBILE\AppData\Local\Microsoft\Windows\Temporary Internet Files\Content.IE5\1FF6YH9W\MP9003140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171950"/>
            <a:ext cx="1927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denise.CARLSON-MOBILE\AppData\Local\Microsoft\Windows\Temporary Internet Files\Content.IE5\DOC1Q0QK\MP9004305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3867150"/>
            <a:ext cx="1627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Waves (heat)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>
                <a:schemeClr val="hlink"/>
              </a:buClr>
              <a:buSzPct val="90000"/>
              <a:defRPr/>
            </a:pPr>
            <a:r>
              <a:rPr lang="en-US" kern="0" dirty="0" smtClean="0">
                <a:ea typeface="ＭＳ Ｐゴシック" pitchFamily="-109" charset="-128"/>
              </a:rPr>
              <a:t>Have </a:t>
            </a:r>
            <a:r>
              <a:rPr lang="en-US" kern="0" dirty="0">
                <a:ea typeface="ＭＳ Ｐゴシック" pitchFamily="-109" charset="-128"/>
              </a:rPr>
              <a:t>a shorter wavelength, from .001 m to 700 nm, and therefore, a higher </a:t>
            </a:r>
            <a:r>
              <a:rPr lang="en-US" kern="0" dirty="0" smtClean="0">
                <a:ea typeface="ＭＳ Ｐゴシック" pitchFamily="-109" charset="-128"/>
              </a:rPr>
              <a:t>frequency.</a:t>
            </a:r>
          </a:p>
          <a:p>
            <a:pPr marL="514350" indent="-514350" eaLnBrk="0" hangingPunct="0">
              <a:buClr>
                <a:schemeClr val="hlink"/>
              </a:buClr>
              <a:buSzPct val="90000"/>
              <a:defRPr/>
            </a:pPr>
            <a:r>
              <a:rPr lang="en-US" kern="0" dirty="0" smtClean="0">
                <a:ea typeface="ＭＳ Ｐゴシック" pitchFamily="-109" charset="-128"/>
              </a:rPr>
              <a:t>Used </a:t>
            </a:r>
            <a:r>
              <a:rPr lang="en-US" kern="0" dirty="0">
                <a:ea typeface="ＭＳ Ｐゴシック" pitchFamily="-109" charset="-128"/>
              </a:rPr>
              <a:t>for finding people in the dark and in TV remote control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39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arious wavelengths and positions of visible spectr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95" y="2590800"/>
            <a:ext cx="31136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kern="0" dirty="0" smtClean="0">
                <a:ea typeface="ＭＳ Ｐゴシック" pitchFamily="-109" charset="-128"/>
              </a:rPr>
              <a:t>Wavelengths </a:t>
            </a:r>
            <a:r>
              <a:rPr lang="en-US" kern="0" dirty="0">
                <a:ea typeface="ＭＳ Ｐゴシック" pitchFamily="-109" charset="-128"/>
              </a:rPr>
              <a:t>range from 700 nm (red light) to 30 nm (violet light) with frequencies higher than infrared </a:t>
            </a:r>
            <a:r>
              <a:rPr lang="en-US" kern="0" dirty="0" smtClean="0">
                <a:ea typeface="ＭＳ Ｐゴシック" pitchFamily="-109" charset="-128"/>
              </a:rPr>
              <a:t>waves.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kern="0" dirty="0" smtClean="0">
                <a:ea typeface="ＭＳ Ｐゴシック" pitchFamily="-109" charset="-128"/>
              </a:rPr>
              <a:t>These </a:t>
            </a:r>
            <a:r>
              <a:rPr lang="en-US" kern="0" dirty="0">
                <a:ea typeface="ＭＳ Ｐゴシック" pitchFamily="-109" charset="-128"/>
              </a:rPr>
              <a:t>are the waves in the </a:t>
            </a:r>
            <a:br>
              <a:rPr lang="en-US" kern="0" dirty="0">
                <a:ea typeface="ＭＳ Ｐゴシック" pitchFamily="-109" charset="-128"/>
              </a:rPr>
            </a:br>
            <a:r>
              <a:rPr lang="en-US" kern="0" dirty="0">
                <a:ea typeface="ＭＳ Ｐゴシック" pitchFamily="-109" charset="-128"/>
              </a:rPr>
              <a:t>EM spectrum that humans</a:t>
            </a:r>
            <a:br>
              <a:rPr lang="en-US" kern="0" dirty="0">
                <a:ea typeface="ＭＳ Ｐゴシック" pitchFamily="-109" charset="-128"/>
              </a:rPr>
            </a:br>
            <a:r>
              <a:rPr lang="en-US" kern="0" dirty="0">
                <a:ea typeface="ＭＳ Ｐゴシック" pitchFamily="-109" charset="-128"/>
              </a:rPr>
              <a:t>can </a:t>
            </a:r>
            <a:r>
              <a:rPr lang="en-US" kern="0" dirty="0" smtClean="0">
                <a:ea typeface="ＭＳ Ｐゴシック" pitchFamily="-109" charset="-128"/>
              </a:rPr>
              <a:t>see.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kern="0" dirty="0" smtClean="0">
                <a:ea typeface="ＭＳ Ｐゴシック" pitchFamily="-109" charset="-128"/>
              </a:rPr>
              <a:t>Visible </a:t>
            </a:r>
            <a:r>
              <a:rPr lang="en-US" kern="0" dirty="0">
                <a:ea typeface="ＭＳ Ｐゴシック" pitchFamily="-109" charset="-128"/>
              </a:rPr>
              <a:t>light waves are a very </a:t>
            </a:r>
            <a:br>
              <a:rPr lang="en-US" kern="0" dirty="0">
                <a:ea typeface="ＭＳ Ｐゴシック" pitchFamily="-109" charset="-128"/>
              </a:rPr>
            </a:br>
            <a:r>
              <a:rPr lang="en-US" kern="0" dirty="0">
                <a:ea typeface="ＭＳ Ｐゴシック" pitchFamily="-109" charset="-128"/>
              </a:rPr>
              <a:t>small part of the EM spectrum!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1938" y="1873251"/>
            <a:ext cx="3260725" cy="4648200"/>
          </a:xfrm>
          <a:prstGeom prst="rect">
            <a:avLst/>
          </a:prstGeom>
        </p:spPr>
        <p:txBody>
          <a:bodyPr/>
          <a:lstStyle/>
          <a:p>
            <a:pPr marL="457200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ROY G. </a:t>
            </a:r>
            <a:r>
              <a:rPr lang="en-US" sz="2800" kern="0" dirty="0" smtClean="0">
                <a:latin typeface="+mn-lt"/>
                <a:ea typeface="ＭＳ Ｐゴシック" pitchFamily="-109" charset="-128"/>
              </a:rPr>
              <a:t>BIV</a:t>
            </a:r>
            <a:endParaRPr lang="en-US" sz="2800" kern="0" dirty="0">
              <a:latin typeface="+mn-lt"/>
              <a:ea typeface="ＭＳ Ｐゴシック" pitchFamily="-109" charset="-128"/>
            </a:endParaRP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red</a:t>
            </a: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orange</a:t>
            </a: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yellow</a:t>
            </a: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green</a:t>
            </a: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latin typeface="+mn-lt"/>
                <a:ea typeface="ＭＳ Ｐゴシック" pitchFamily="-109" charset="-128"/>
              </a:rPr>
              <a:t>blue</a:t>
            </a: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indigo</a:t>
            </a:r>
            <a:endParaRPr lang="en-US" sz="2800" kern="0" dirty="0">
              <a:ea typeface="ＭＳ Ｐゴシック" pitchFamily="-109" charset="-128"/>
            </a:endParaRPr>
          </a:p>
          <a:p>
            <a:pPr marL="914400" lvl="1" indent="-4572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latin typeface="+mn-lt"/>
                <a:ea typeface="ＭＳ Ｐゴシック" pitchFamily="-109" charset="-128"/>
              </a:rPr>
              <a:t>violet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7850"/>
            <a:ext cx="8229600" cy="12954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800" kern="0" dirty="0">
                <a:latin typeface="+mj-lt"/>
                <a:ea typeface="ＭＳ Ｐゴシック" pitchFamily="-109" charset="-128"/>
                <a:cs typeface="+mj-cs"/>
              </a:rPr>
              <a:t>Visible Light</a:t>
            </a:r>
            <a:r>
              <a:rPr lang="en-US" sz="4400" kern="0" dirty="0">
                <a:latin typeface="+mj-lt"/>
                <a:ea typeface="ＭＳ Ｐゴシック" pitchFamily="-109" charset="-128"/>
                <a:cs typeface="+mj-cs"/>
              </a:rPr>
              <a:t/>
            </a:r>
            <a:br>
              <a:rPr lang="en-US" sz="4400" kern="0" dirty="0">
                <a:latin typeface="+mj-lt"/>
                <a:ea typeface="ＭＳ Ｐゴシック" pitchFamily="-109" charset="-128"/>
                <a:cs typeface="+mj-cs"/>
              </a:rPr>
            </a:br>
            <a:r>
              <a:rPr lang="en-US" sz="4400" kern="0" dirty="0">
                <a:latin typeface="+mj-lt"/>
                <a:ea typeface="ＭＳ Ｐゴシック" pitchFamily="-109" charset="-128"/>
                <a:cs typeface="+mj-cs"/>
              </a:rPr>
              <a:t>Remembering the Order</a:t>
            </a:r>
          </a:p>
        </p:txBody>
      </p:sp>
      <p:pic>
        <p:nvPicPr>
          <p:cNvPr id="8197" name="Picture 5" descr="A prism separates white light into the colors of the rainbow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076575"/>
            <a:ext cx="43846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b="1" dirty="0" smtClean="0"/>
              <a:t>Force</a:t>
            </a:r>
            <a:r>
              <a:rPr lang="en-US" dirty="0" smtClean="0"/>
              <a:t> = push or pull</a:t>
            </a:r>
          </a:p>
          <a:p>
            <a:r>
              <a:rPr lang="en-US" dirty="0" smtClean="0"/>
              <a:t>Forces are the cause of action, even when nothing is moving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676400"/>
            <a:ext cx="37274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312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denise.CARLSON-MOBILE\AppData\Local\Microsoft\Windows\Temporary Internet Files\Content.IE5\DOC1Q0QK\MP9004373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0" r="25742" b="18417"/>
          <a:stretch>
            <a:fillRect/>
          </a:stretch>
        </p:blipFill>
        <p:spPr bwMode="auto">
          <a:xfrm>
            <a:off x="6380163" y="19050"/>
            <a:ext cx="27257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Ultraviolet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112"/>
            <a:ext cx="8458200" cy="4840287"/>
          </a:xfrm>
        </p:spPr>
        <p:txBody>
          <a:bodyPr>
            <a:normAutofit/>
          </a:bodyPr>
          <a:lstStyle/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Wavelengths</a:t>
            </a:r>
            <a:r>
              <a:rPr lang="en-US" sz="2800" dirty="0" smtClean="0">
                <a:ea typeface="ＭＳ Ｐゴシック" pitchFamily="-109" charset="-128"/>
              </a:rPr>
              <a:t> </a:t>
            </a:r>
            <a:r>
              <a:rPr lang="en-US" sz="2800" dirty="0">
                <a:ea typeface="ＭＳ Ｐゴシック" pitchFamily="-109" charset="-128"/>
              </a:rPr>
              <a:t>range from 400 nm to 10 nm; the frequency (and therefore the energy) is high enough with UV rays to penetrate living cells and cause them damage. </a:t>
            </a:r>
            <a:endParaRPr lang="en-US" sz="2800" dirty="0" smtClean="0">
              <a:ea typeface="ＭＳ Ｐゴシック" pitchFamily="-109" charset="-128"/>
            </a:endParaRP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dirty="0" smtClean="0">
                <a:ea typeface="ＭＳ Ｐゴシック" pitchFamily="-109" charset="-128"/>
              </a:rPr>
              <a:t>Although </a:t>
            </a:r>
            <a:r>
              <a:rPr lang="en-US" sz="2800" dirty="0">
                <a:ea typeface="ＭＳ Ｐゴシック" pitchFamily="-109" charset="-128"/>
              </a:rPr>
              <a:t>we cannot see UV light, bees, bats, butterflies, some small rodents and birds </a:t>
            </a:r>
            <a:r>
              <a:rPr lang="en-US" sz="2800" dirty="0" smtClean="0">
                <a:ea typeface="ＭＳ Ｐゴシック" pitchFamily="-109" charset="-128"/>
              </a:rPr>
              <a:t>can.</a:t>
            </a:r>
            <a:endParaRPr lang="en-US" sz="2800" kern="0" dirty="0" smtClean="0">
              <a:ea typeface="ＭＳ Ｐゴシック" pitchFamily="-109" charset="-128"/>
            </a:endParaRP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dirty="0" smtClean="0">
                <a:ea typeface="ＭＳ Ｐゴシック" pitchFamily="-109" charset="-128"/>
              </a:rPr>
              <a:t>UV </a:t>
            </a:r>
            <a:r>
              <a:rPr lang="en-US" sz="2800" dirty="0">
                <a:ea typeface="ＭＳ Ｐゴシック" pitchFamily="-109" charset="-128"/>
              </a:rPr>
              <a:t>on our skin produces vitamin D in our bodies. Too much UV can lead to sunburn and skin cancer. UV rays are easily blocked by clothing. </a:t>
            </a:r>
            <a:endParaRPr lang="en-US" sz="2800" dirty="0" smtClean="0">
              <a:ea typeface="ＭＳ Ｐゴシック" pitchFamily="-109" charset="-128"/>
            </a:endParaRP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dirty="0" smtClean="0">
                <a:ea typeface="ＭＳ Ｐゴシック" pitchFamily="-109" charset="-128"/>
              </a:rPr>
              <a:t>Used </a:t>
            </a:r>
            <a:r>
              <a:rPr lang="en-US" sz="2800" dirty="0">
                <a:ea typeface="ＭＳ Ｐゴシック" pitchFamily="-109" charset="-128"/>
              </a:rPr>
              <a:t>for sterilization because they kill bacteria.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fi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167063"/>
            <a:ext cx="28479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hanna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959894"/>
            <a:ext cx="20478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3500" kern="0" dirty="0" smtClean="0">
                <a:ea typeface="ＭＳ Ｐゴシック" pitchFamily="-109" charset="-128"/>
              </a:rPr>
              <a:t>Wavelengths </a:t>
            </a:r>
            <a:r>
              <a:rPr lang="en-US" sz="3500" kern="0" dirty="0">
                <a:ea typeface="ＭＳ Ｐゴシック" pitchFamily="-109" charset="-128"/>
              </a:rPr>
              <a:t>from 10 nm to .001 nm. These rays have enough energy to penetrate deep into tissues and cause damage to cells; are stopped by dense materials, such as bone.</a:t>
            </a: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 smtClean="0">
              <a:ea typeface="ＭＳ Ｐゴシック" pitchFamily="-109" charset="-128"/>
            </a:endParaRPr>
          </a:p>
          <a:p>
            <a:pPr marL="457200" lvl="1" indent="0" eaLnBrk="0" hangingPunct="0">
              <a:buClr>
                <a:schemeClr val="hlink"/>
              </a:buClr>
              <a:buSzPct val="90000"/>
              <a:buNone/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800100" lvl="1" indent="-342900" eaLnBrk="0" hangingPunct="0">
              <a:buClr>
                <a:schemeClr val="hlink"/>
              </a:buClr>
              <a:buSzPct val="90000"/>
              <a:buBlip>
                <a:blip r:embed="rId4"/>
              </a:buBlip>
              <a:defRPr/>
            </a:pPr>
            <a:endParaRPr lang="en-US" sz="2400" kern="0" dirty="0">
              <a:ea typeface="ＭＳ Ｐゴシック" pitchFamily="-109" charset="-128"/>
            </a:endParaRPr>
          </a:p>
          <a:p>
            <a:pPr marL="514350" indent="-457200" eaLnBrk="0" hangingPunct="0">
              <a:buClr>
                <a:schemeClr val="hlink"/>
              </a:buClr>
              <a:buSzPct val="90000"/>
              <a:defRPr/>
            </a:pPr>
            <a:r>
              <a:rPr lang="en-US" kern="0" dirty="0">
                <a:ea typeface="ＭＳ Ｐゴシック" pitchFamily="-109" charset="-128"/>
              </a:rPr>
              <a:t>Used to look at solid structures, such as bones and bridges (for cracks), and for treatment of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radio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9243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2438400"/>
            <a:ext cx="8493125" cy="4267200"/>
          </a:xfrm>
        </p:spPr>
        <p:txBody>
          <a:bodyPr>
            <a:normAutofit/>
          </a:bodyPr>
          <a:lstStyle/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Carry </a:t>
            </a:r>
            <a:r>
              <a:rPr lang="en-US" sz="2800" kern="0" dirty="0">
                <a:ea typeface="ＭＳ Ｐゴシック" pitchFamily="-109" charset="-128"/>
              </a:rPr>
              <a:t>the most energy and have the shortest wavelengths, less than one  trillionth of a meter (10</a:t>
            </a:r>
            <a:r>
              <a:rPr lang="en-US" sz="2800" kern="0" baseline="30000" dirty="0">
                <a:ea typeface="ＭＳ Ｐゴシック" pitchFamily="-109" charset="-128"/>
              </a:rPr>
              <a:t>-12</a:t>
            </a:r>
            <a:r>
              <a:rPr lang="en-US" sz="2800" kern="0" dirty="0">
                <a:ea typeface="ＭＳ Ｐゴシック" pitchFamily="-109" charset="-128"/>
              </a:rPr>
              <a:t>). </a:t>
            </a:r>
            <a:endParaRPr lang="en-US" sz="2800" kern="0" dirty="0" smtClean="0">
              <a:ea typeface="ＭＳ Ｐゴシック" pitchFamily="-109" charset="-128"/>
            </a:endParaRP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Gamma </a:t>
            </a:r>
            <a:r>
              <a:rPr lang="en-US" sz="2800" kern="0" dirty="0">
                <a:ea typeface="ＭＳ Ｐゴシック" pitchFamily="-109" charset="-128"/>
              </a:rPr>
              <a:t>rays have enough energy to go through most materials easily; you would need a 3-4 </a:t>
            </a:r>
            <a:r>
              <a:rPr lang="en-US" sz="2800" kern="0" dirty="0" err="1">
                <a:ea typeface="ＭＳ Ｐゴシック" pitchFamily="-109" charset="-128"/>
              </a:rPr>
              <a:t>ft</a:t>
            </a:r>
            <a:r>
              <a:rPr lang="en-US" sz="2800" kern="0" dirty="0">
                <a:ea typeface="ＭＳ Ｐゴシック" pitchFamily="-109" charset="-128"/>
              </a:rPr>
              <a:t> thick concrete wall to stop </a:t>
            </a:r>
            <a:r>
              <a:rPr lang="en-US" sz="2800" kern="0" dirty="0" smtClean="0">
                <a:ea typeface="ＭＳ Ｐゴシック" pitchFamily="-109" charset="-128"/>
              </a:rPr>
              <a:t>them!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Gamma </a:t>
            </a:r>
            <a:r>
              <a:rPr lang="en-US" sz="2800" kern="0" dirty="0">
                <a:ea typeface="ＭＳ Ｐゴシック" pitchFamily="-109" charset="-128"/>
              </a:rPr>
              <a:t>rays are released </a:t>
            </a:r>
            <a:r>
              <a:rPr lang="en-US" sz="2800" kern="0" dirty="0" smtClean="0">
                <a:ea typeface="ＭＳ Ｐゴシック" pitchFamily="-109" charset="-128"/>
              </a:rPr>
              <a:t>by </a:t>
            </a:r>
            <a:r>
              <a:rPr lang="en-US" sz="2800" kern="0" dirty="0">
                <a:ea typeface="ＭＳ Ｐゴシック" pitchFamily="-109" charset="-128"/>
              </a:rPr>
              <a:t>nuclear reactions in </a:t>
            </a:r>
            <a:r>
              <a:rPr lang="en-US" sz="2800" kern="0" dirty="0" smtClean="0">
                <a:ea typeface="ＭＳ Ｐゴシック" pitchFamily="-109" charset="-128"/>
              </a:rPr>
              <a:t>nuclear </a:t>
            </a:r>
            <a:r>
              <a:rPr lang="en-US" sz="2800" kern="0" dirty="0">
                <a:ea typeface="ＭＳ Ｐゴシック" pitchFamily="-109" charset="-128"/>
              </a:rPr>
              <a:t>power plants, by </a:t>
            </a:r>
            <a:r>
              <a:rPr lang="en-US" sz="2800" kern="0" dirty="0" smtClean="0">
                <a:ea typeface="ＭＳ Ｐゴシック" pitchFamily="-109" charset="-128"/>
              </a:rPr>
              <a:t>nuclear </a:t>
            </a:r>
            <a:r>
              <a:rPr lang="en-US" sz="2800" kern="0" dirty="0">
                <a:ea typeface="ＭＳ Ｐゴシック" pitchFamily="-109" charset="-128"/>
              </a:rPr>
              <a:t>bombs, and by naturally occurring elements on </a:t>
            </a:r>
            <a:r>
              <a:rPr lang="en-US" sz="2800" kern="0" dirty="0" smtClean="0">
                <a:ea typeface="ＭＳ Ｐゴシック" pitchFamily="-109" charset="-128"/>
              </a:rPr>
              <a:t>Earth.</a:t>
            </a:r>
          </a:p>
          <a:p>
            <a:pPr eaLnBrk="0" hangingPunct="0">
              <a:buClr>
                <a:schemeClr val="hlink"/>
              </a:buClr>
              <a:buSzPct val="90000"/>
              <a:defRPr/>
            </a:pPr>
            <a:r>
              <a:rPr lang="en-US" sz="2800" kern="0" dirty="0" smtClean="0">
                <a:ea typeface="ＭＳ Ｐゴシック" pitchFamily="-109" charset="-128"/>
              </a:rPr>
              <a:t>Sometimes </a:t>
            </a:r>
            <a:r>
              <a:rPr lang="en-US" sz="2800" kern="0" dirty="0">
                <a:ea typeface="ＭＳ Ｐゴシック" pitchFamily="-109" charset="-128"/>
              </a:rPr>
              <a:t>used in the treatment of cancers</a:t>
            </a:r>
            <a:r>
              <a:rPr lang="en-US" sz="2800" kern="0" dirty="0" smtClean="0">
                <a:ea typeface="ＭＳ Ｐゴシック" pitchFamily="-109" charset="-128"/>
              </a:rPr>
              <a:t>.</a:t>
            </a:r>
            <a:endParaRPr lang="en-US" sz="2800" kern="0" dirty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0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An object at rest stays at rest and an object in motion stays in motion with the same speed and in the same direction unless acted upon by an unbalanced force.</a:t>
            </a:r>
          </a:p>
          <a:p>
            <a:r>
              <a:rPr lang="en-US" dirty="0" smtClean="0"/>
              <a:t>Most of the time, those “unbalanced forces” are due to friction or gravity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953000"/>
            <a:ext cx="8458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If you kick a soccer ball on frictionless ice, it will continue in a straight line forever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173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work is done because there is no movement (d = 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Documents and Settings\smithja\Desktop\shipman\art\ch04\fig_04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7021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459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i="1" dirty="0" smtClean="0"/>
              <a:t>IS</a:t>
            </a:r>
            <a:r>
              <a:rPr lang="en-US" dirty="0" smtClean="0"/>
              <a:t> being done because force (F) is being applied over a distance 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Documents and Settings\smithja\Desktop\shipman\art\ch04\fig_0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4735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492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5973762"/>
          </a:xfrm>
        </p:spPr>
        <p:txBody>
          <a:bodyPr>
            <a:normAutofit/>
          </a:bodyPr>
          <a:lstStyle/>
          <a:p>
            <a:r>
              <a:rPr lang="en-US" dirty="0" smtClean="0"/>
              <a:t>Your arms are NOT working because the direction of the force (F) is </a:t>
            </a:r>
            <a:r>
              <a:rPr lang="en-US" i="1" dirty="0" smtClean="0"/>
              <a:t>not</a:t>
            </a:r>
            <a:r>
              <a:rPr lang="en-US" dirty="0" smtClean="0"/>
              <a:t> the same direction as the distance</a:t>
            </a:r>
            <a:endParaRPr lang="en-US" dirty="0"/>
          </a:p>
        </p:txBody>
      </p:sp>
      <p:pic>
        <p:nvPicPr>
          <p:cNvPr id="4" name="Picture 18" descr="Im07-walking with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0353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4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 </a:t>
            </a:r>
            <a:r>
              <a:rPr lang="en-US" dirty="0" smtClean="0"/>
              <a:t>in the </a:t>
            </a:r>
            <a:r>
              <a:rPr lang="en-US" i="1" dirty="0" smtClean="0"/>
              <a:t>horizontal component</a:t>
            </a:r>
            <a:br>
              <a:rPr lang="en-US" i="1" dirty="0" smtClean="0"/>
            </a:br>
            <a:r>
              <a:rPr lang="en-US" b="1" i="1" dirty="0" smtClean="0"/>
              <a:t>NO WORK</a:t>
            </a:r>
            <a:r>
              <a:rPr lang="en-US" i="1" dirty="0" smtClean="0"/>
              <a:t> in the vertical component (d=0)</a:t>
            </a:r>
            <a:endParaRPr lang="en-US" b="1" dirty="0"/>
          </a:p>
        </p:txBody>
      </p:sp>
      <p:pic>
        <p:nvPicPr>
          <p:cNvPr id="4" name="Picture 9" descr="C:\Documents and Settings\smithja\Desktop\shipman\art\ch04\fig_0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4495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8956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move the lawn mower you are really exerting  force in TWO directions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953000" y="3634264"/>
            <a:ext cx="1143000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343400" cy="387350"/>
          </a:xfrm>
        </p:spPr>
        <p:txBody>
          <a:bodyPr/>
          <a:lstStyle/>
          <a:p>
            <a:r>
              <a:rPr lang="en-US" altLang="en-US" dirty="0"/>
              <a:t>Copyright © Houghton Mifflin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71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2035</Words>
  <Application>Microsoft Office PowerPoint</Application>
  <PresentationFormat>On-screen Show (4:3)</PresentationFormat>
  <Paragraphs>247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Clip</vt:lpstr>
      <vt:lpstr>Matter, Energy, Work, Electromagnetic Waves</vt:lpstr>
      <vt:lpstr>Matter, Energy and Work</vt:lpstr>
      <vt:lpstr>Work</vt:lpstr>
      <vt:lpstr>Force</vt:lpstr>
      <vt:lpstr>Newton’s First Law of Motion</vt:lpstr>
      <vt:lpstr>No work is done because there is no movement (d = 0)</vt:lpstr>
      <vt:lpstr>Work IS being done because force (F) is being applied over a distance (d)</vt:lpstr>
      <vt:lpstr>Your arms are NOT working because the direction of the force (F) is not the same direction as the distance</vt:lpstr>
      <vt:lpstr>Work in the horizontal component NO WORK in the vertical component (d=0)</vt:lpstr>
      <vt:lpstr>Newton’s Third Law of Motion</vt:lpstr>
      <vt:lpstr>Energy and Joules</vt:lpstr>
      <vt:lpstr>Law of the Conservation of Energy</vt:lpstr>
      <vt:lpstr>Energy</vt:lpstr>
      <vt:lpstr>PowerPoint Presentation</vt:lpstr>
      <vt:lpstr>Kinetic Energy</vt:lpstr>
      <vt:lpstr>Kinetic Energy (KE)</vt:lpstr>
      <vt:lpstr>Kinetic Energy Example</vt:lpstr>
      <vt:lpstr>Potential Energy (PE)</vt:lpstr>
      <vt:lpstr>Gravitational Potential Energy</vt:lpstr>
      <vt:lpstr>Gravitational Potential Energy Example</vt:lpstr>
      <vt:lpstr>Kinetic and Potential Energy: Law of Conservation of Energy</vt:lpstr>
      <vt:lpstr>Forms of Energy</vt:lpstr>
      <vt:lpstr>Heat Energy</vt:lpstr>
      <vt:lpstr>Heat and Kinetic Energy</vt:lpstr>
      <vt:lpstr>Waves</vt:lpstr>
      <vt:lpstr>Longitudinal and Transverse Waves </vt:lpstr>
      <vt:lpstr>Longitudinal and Transverse Waves</vt:lpstr>
      <vt:lpstr>Transverse Waves</vt:lpstr>
      <vt:lpstr>Longitudinal Waves</vt:lpstr>
      <vt:lpstr>Wave Description</vt:lpstr>
      <vt:lpstr>Frequency and Period</vt:lpstr>
      <vt:lpstr>PowerPoint Presentation</vt:lpstr>
      <vt:lpstr>Electromagnetic Waves</vt:lpstr>
      <vt:lpstr>Electromagnetic (EM) Spectrum</vt:lpstr>
      <vt:lpstr>Electromagnetic (EM) Spectrum</vt:lpstr>
      <vt:lpstr>PowerPoint Presentation</vt:lpstr>
      <vt:lpstr>Infrared Waves (heat)</vt:lpstr>
      <vt:lpstr>Visible Light</vt:lpstr>
      <vt:lpstr>PowerPoint Presentation</vt:lpstr>
      <vt:lpstr>Ultraviolet Light</vt:lpstr>
      <vt:lpstr>X-rays</vt:lpstr>
      <vt:lpstr>Gamma Rays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Matter, Energy, Work, Electromagnetic Waves</dc:title>
  <dc:creator>Katherine</dc:creator>
  <cp:lastModifiedBy>Katherine</cp:lastModifiedBy>
  <cp:revision>15</cp:revision>
  <dcterms:created xsi:type="dcterms:W3CDTF">2014-02-08T20:53:47Z</dcterms:created>
  <dcterms:modified xsi:type="dcterms:W3CDTF">2015-04-28T23:48:54Z</dcterms:modified>
</cp:coreProperties>
</file>