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4" r:id="rId4"/>
    <p:sldId id="265" r:id="rId5"/>
    <p:sldId id="266" r:id="rId6"/>
    <p:sldId id="258" r:id="rId7"/>
    <p:sldId id="268" r:id="rId8"/>
    <p:sldId id="269" r:id="rId9"/>
    <p:sldId id="272" r:id="rId10"/>
    <p:sldId id="273" r:id="rId11"/>
    <p:sldId id="274" r:id="rId12"/>
    <p:sldId id="259" r:id="rId13"/>
    <p:sldId id="260" r:id="rId14"/>
    <p:sldId id="261" r:id="rId15"/>
    <p:sldId id="275" r:id="rId16"/>
    <p:sldId id="262" r:id="rId17"/>
    <p:sldId id="263" r:id="rId18"/>
    <p:sldId id="277"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02" y="-3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44EEA3-AA16-4F7C-9825-32258FFD0A4C}" type="datetimeFigureOut">
              <a:rPr lang="en-US" smtClean="0"/>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67B5F-4F8B-48BF-81A6-ED97DD6BD035}" type="slidenum">
              <a:rPr lang="en-US" smtClean="0"/>
              <a:t>‹#›</a:t>
            </a:fld>
            <a:endParaRPr lang="en-US"/>
          </a:p>
        </p:txBody>
      </p:sp>
    </p:spTree>
    <p:extLst>
      <p:ext uri="{BB962C8B-B14F-4D97-AF65-F5344CB8AC3E}">
        <p14:creationId xmlns:p14="http://schemas.microsoft.com/office/powerpoint/2010/main" val="115034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9" name="Shape 219"/>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lIns="82283" tIns="82283" rIns="82283" bIns="82283"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A57F6A-FD39-4A75-9662-2C546F43162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284831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57F6A-FD39-4A75-9662-2C546F43162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172930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57F6A-FD39-4A75-9662-2C546F43162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753891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74320" y="274320"/>
            <a:ext cx="8595360" cy="822960"/>
          </a:xfrm>
          <a:prstGeom prst="rect">
            <a:avLst/>
          </a:prstGeom>
        </p:spPr>
        <p:txBody>
          <a:bodyPr lIns="82283" tIns="82283" rIns="82283" bIns="82283" anchor="t" anchorCtr="0"/>
          <a:lstStyle>
            <a:lvl1pPr>
              <a:buSzPct val="99224"/>
              <a:defRPr sz="3800"/>
            </a:lvl1pPr>
            <a:lvl2pPr>
              <a:buSzPct val="99224"/>
              <a:defRPr sz="3800"/>
            </a:lvl2pPr>
            <a:lvl3pPr>
              <a:buSzPct val="99224"/>
              <a:defRPr sz="3800"/>
            </a:lvl3pPr>
            <a:lvl4pPr>
              <a:buSzPct val="99224"/>
              <a:defRPr sz="3800"/>
            </a:lvl4pPr>
            <a:lvl5pPr>
              <a:buSzPct val="99224"/>
              <a:defRPr sz="3800"/>
            </a:lvl5pPr>
            <a:lvl6pPr>
              <a:buSzPct val="99224"/>
              <a:defRPr sz="3800"/>
            </a:lvl6pPr>
            <a:lvl7pPr>
              <a:buSzPct val="99224"/>
              <a:defRPr sz="3800"/>
            </a:lvl7pPr>
            <a:lvl8pPr>
              <a:buSzPct val="99224"/>
              <a:defRPr sz="3800"/>
            </a:lvl8pPr>
            <a:lvl9pPr>
              <a:buSzPct val="99224"/>
              <a:defRPr sz="3800"/>
            </a:lvl9pPr>
          </a:lstStyle>
          <a:p>
            <a:endParaRPr/>
          </a:p>
        </p:txBody>
      </p:sp>
      <p:sp>
        <p:nvSpPr>
          <p:cNvPr id="11" name="Shape 11"/>
          <p:cNvSpPr txBox="1">
            <a:spLocks noGrp="1"/>
          </p:cNvSpPr>
          <p:nvPr>
            <p:ph type="body" idx="1"/>
          </p:nvPr>
        </p:nvSpPr>
        <p:spPr>
          <a:xfrm>
            <a:off x="274320" y="1645921"/>
            <a:ext cx="8595360" cy="4937759"/>
          </a:xfrm>
          <a:prstGeom prst="rect">
            <a:avLst/>
          </a:prstGeom>
        </p:spPr>
        <p:txBody>
          <a:bodyPr lIns="82283" tIns="82283" rIns="82283" bIns="82283" anchor="t" anchorCtr="0"/>
          <a:lstStyle>
            <a:lvl1pPr>
              <a:buSzPct val="98765"/>
              <a:defRPr sz="2400"/>
            </a:lvl1pPr>
            <a:lvl2pPr>
              <a:buSzPct val="98765"/>
              <a:defRPr sz="2400"/>
            </a:lvl2pPr>
            <a:lvl3pPr>
              <a:buSzPct val="98765"/>
              <a:defRPr sz="2400"/>
            </a:lvl3pPr>
            <a:lvl4pPr>
              <a:buSzPct val="98765"/>
              <a:defRPr sz="2400"/>
            </a:lvl4pPr>
            <a:lvl5pPr>
              <a:buSzPct val="98765"/>
              <a:defRPr sz="2400"/>
            </a:lvl5pPr>
            <a:lvl6pPr>
              <a:buSzPct val="98765"/>
              <a:defRPr sz="2400"/>
            </a:lvl6pPr>
            <a:lvl7pPr>
              <a:buSzPct val="98765"/>
              <a:defRPr sz="2400"/>
            </a:lvl7pPr>
            <a:lvl8pPr>
              <a:buSzPct val="98765"/>
              <a:defRPr sz="2400"/>
            </a:lvl8pPr>
            <a:lvl9pPr>
              <a:buSzPct val="98765"/>
              <a:defRPr sz="2400"/>
            </a:lvl9pPr>
          </a:lstStyle>
          <a:p>
            <a:endParaRPr/>
          </a:p>
        </p:txBody>
      </p:sp>
    </p:spTree>
    <p:extLst>
      <p:ext uri="{BB962C8B-B14F-4D97-AF65-F5344CB8AC3E}">
        <p14:creationId xmlns:p14="http://schemas.microsoft.com/office/powerpoint/2010/main" val="2877993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A57F6A-FD39-4A75-9662-2C546F43162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4071915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A57F6A-FD39-4A75-9662-2C546F431624}" type="datetimeFigureOut">
              <a:rPr lang="en-US" smtClean="0"/>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3215548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A57F6A-FD39-4A75-9662-2C546F43162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1166901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A57F6A-FD39-4A75-9662-2C546F431624}" type="datetimeFigureOut">
              <a:rPr lang="en-US" smtClean="0"/>
              <a:t>1/26/2014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2950047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A57F6A-FD39-4A75-9662-2C546F431624}" type="datetimeFigureOut">
              <a:rPr lang="en-US" smtClean="0"/>
              <a:t>1/26/2014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2204428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57F6A-FD39-4A75-9662-2C546F431624}" type="datetimeFigureOut">
              <a:rPr lang="en-US" smtClean="0"/>
              <a:t>1/26/2014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260829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57F6A-FD39-4A75-9662-2C546F43162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1263460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57F6A-FD39-4A75-9662-2C546F431624}" type="datetimeFigureOut">
              <a:rPr lang="en-US" smtClean="0"/>
              <a:t>1/26/2014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9303FB-7EA2-4EC7-A371-98E5F94A3E92}" type="slidenum">
              <a:rPr lang="en-US" smtClean="0"/>
              <a:t>‹#›</a:t>
            </a:fld>
            <a:endParaRPr lang="en-US"/>
          </a:p>
        </p:txBody>
      </p:sp>
    </p:spTree>
    <p:extLst>
      <p:ext uri="{BB962C8B-B14F-4D97-AF65-F5344CB8AC3E}">
        <p14:creationId xmlns:p14="http://schemas.microsoft.com/office/powerpoint/2010/main" val="753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57F6A-FD39-4A75-9662-2C546F431624}" type="datetimeFigureOut">
              <a:rPr lang="en-US" smtClean="0"/>
              <a:t>1/26/2014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303FB-7EA2-4EC7-A371-98E5F94A3E92}" type="slidenum">
              <a:rPr lang="en-US" smtClean="0"/>
              <a:t>‹#›</a:t>
            </a:fld>
            <a:endParaRPr lang="en-US"/>
          </a:p>
        </p:txBody>
      </p:sp>
    </p:spTree>
    <p:extLst>
      <p:ext uri="{BB962C8B-B14F-4D97-AF65-F5344CB8AC3E}">
        <p14:creationId xmlns:p14="http://schemas.microsoft.com/office/powerpoint/2010/main" val="2824938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Acid, Bases and Water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11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6</a:t>
            </a:r>
            <a:r>
              <a:rPr lang="en-US" sz="2200" dirty="0" smtClean="0">
                <a:solidFill>
                  <a:srgbClr val="000000"/>
                </a:solidFill>
                <a:latin typeface="Arial"/>
                <a:ea typeface="Arial"/>
                <a:cs typeface="Arial"/>
                <a:sym typeface="Arial"/>
              </a:rPr>
              <a:t>. Water can coexist as a solid, liquid and gas!</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The TRIPLE-POINT of water is the temperature and pressure at which water will coexist as a solid (ice), liquid and gas (steam)</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Kelvin (K) is another metric temperature scale that is based off the triple-point</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273.16 K = 0.01°C     TRIPLE-POINT</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0 K = -273°C        ABSOLUTE ZERO</a:t>
            </a:r>
            <a:endParaRPr lang="en-US" sz="2200" dirty="0" smtClean="0">
              <a:solidFill>
                <a:srgbClr val="000000"/>
              </a:solidFill>
              <a:latin typeface="Arial"/>
              <a:ea typeface="Arial"/>
              <a:cs typeface="Arial"/>
              <a:sym typeface="Arial"/>
            </a:endParaRPr>
          </a:p>
          <a:p>
            <a:pPr rtl="0">
              <a:lnSpc>
                <a:spcPct val="100000"/>
              </a:lnSpc>
              <a:buNone/>
            </a:pPr>
            <a:endParaRPr lang="en-US" sz="2200" dirty="0">
              <a:solidFill>
                <a:srgbClr val="000000"/>
              </a:solidFill>
              <a:latin typeface="Arial"/>
              <a:ea typeface="Arial"/>
              <a:cs typeface="Arial"/>
              <a:sym typeface="Arial"/>
            </a:endParaRPr>
          </a:p>
        </p:txBody>
      </p:sp>
      <p:pic>
        <p:nvPicPr>
          <p:cNvPr id="7172" name="Picture 4" descr="http://3.bp.blogspot.com/-Oa7aWvekaik/TmWSwym16II/AAAAAAAAAtU/-kXuBSVfpdg/s1600/Screen%2Bshot%2B2011-09-06%2Bat%2B3.25.07%2B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1" y="2853529"/>
            <a:ext cx="5638800" cy="4004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35801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7</a:t>
            </a:r>
            <a:r>
              <a:rPr lang="en-US" sz="2200" dirty="0" smtClean="0">
                <a:solidFill>
                  <a:srgbClr val="000000"/>
                </a:solidFill>
                <a:latin typeface="Arial"/>
                <a:ea typeface="Arial"/>
                <a:cs typeface="Arial"/>
                <a:sym typeface="Arial"/>
              </a:rPr>
              <a:t>. Water has the second highest SPECIFIC HEAT (ammonia has the highest) </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SPECIFIC HEAT = the energy required to raise one mass unit of a substance one degree Celsius</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As a result, water undergoes minor temperature changes compared to the environment	</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 think abou</a:t>
            </a:r>
            <a:r>
              <a:rPr lang="en-US" sz="2200" dirty="0" smtClean="0">
                <a:solidFill>
                  <a:srgbClr val="000000"/>
                </a:solidFill>
                <a:latin typeface="Arial"/>
                <a:ea typeface="Arial"/>
                <a:cs typeface="Arial"/>
                <a:sym typeface="Arial"/>
              </a:rPr>
              <a:t>t the beach … on superhot days the water feels cool because it’s slow to change temperature … and on super cold days, the water feels water because it’s slow to lose heat</a:t>
            </a:r>
            <a:endParaRPr lang="en-US" sz="2200" dirty="0">
              <a:solidFill>
                <a:srgbClr val="000000"/>
              </a:solidFill>
              <a:latin typeface="Arial"/>
              <a:ea typeface="Arial"/>
              <a:cs typeface="Arial"/>
              <a:sym typeface="Arial"/>
            </a:endParaRPr>
          </a:p>
        </p:txBody>
      </p:sp>
      <p:pic>
        <p:nvPicPr>
          <p:cNvPr id="5" name="Picture 2" descr="https://encrypted-tbn1.gstatic.com/images?q=tbn:ANd9GcQ2I4WdbFFpBnvDlUd-5Ho84bSpuxI3HQv8QkRmV3Md1hUueIBeX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657600"/>
            <a:ext cx="4069235"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4038600"/>
            <a:ext cx="3733800" cy="1938992"/>
          </a:xfrm>
          <a:prstGeom prst="rect">
            <a:avLst/>
          </a:prstGeom>
          <a:noFill/>
        </p:spPr>
        <p:txBody>
          <a:bodyPr wrap="square" rtlCol="0">
            <a:spAutoFit/>
          </a:bodyPr>
          <a:lstStyle/>
          <a:p>
            <a:r>
              <a:rPr lang="en-US" sz="2400" dirty="0" smtClean="0"/>
              <a:t>Specific heat and calorie are the same thing for water: the amount of energy required to heat one gram of water one degree Celsius.</a:t>
            </a:r>
          </a:p>
        </p:txBody>
      </p:sp>
    </p:spTree>
    <p:extLst>
      <p:ext uri="{BB962C8B-B14F-4D97-AF65-F5344CB8AC3E}">
        <p14:creationId xmlns:p14="http://schemas.microsoft.com/office/powerpoint/2010/main" val="3143358012"/>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183218" y="176580"/>
            <a:ext cx="8867498" cy="3404820"/>
          </a:xfrm>
          <a:prstGeom prst="rect">
            <a:avLst/>
          </a:prstGeom>
        </p:spPr>
        <p:txBody>
          <a:bodyPr lIns="34290" tIns="34290" rIns="34290" bIns="34290" anchor="t" anchorCtr="0">
            <a:noAutofit/>
          </a:bodyPr>
          <a:lstStyle/>
          <a:p>
            <a:pPr rtl="0">
              <a:lnSpc>
                <a:spcPct val="100000"/>
              </a:lnSpc>
              <a:buNone/>
            </a:pPr>
            <a:r>
              <a:rPr lang="en-US" sz="2200" dirty="0" smtClean="0">
                <a:solidFill>
                  <a:srgbClr val="000000"/>
                </a:solidFill>
                <a:latin typeface="Arial"/>
                <a:ea typeface="Arial"/>
                <a:cs typeface="Arial"/>
                <a:sym typeface="Arial"/>
              </a:rPr>
              <a:t>8. </a:t>
            </a:r>
            <a:r>
              <a:rPr lang="en-US" sz="2200" dirty="0">
                <a:solidFill>
                  <a:srgbClr val="000000"/>
                </a:solidFill>
                <a:latin typeface="Arial"/>
                <a:ea typeface="Arial"/>
                <a:cs typeface="Arial"/>
                <a:sym typeface="Arial"/>
              </a:rPr>
              <a:t>Water has a </a:t>
            </a:r>
            <a:r>
              <a:rPr lang="en-US" sz="2200" dirty="0" smtClean="0">
                <a:solidFill>
                  <a:srgbClr val="000000"/>
                </a:solidFill>
                <a:latin typeface="Arial"/>
                <a:ea typeface="Arial"/>
                <a:cs typeface="Arial"/>
                <a:sym typeface="Arial"/>
              </a:rPr>
              <a:t>HIGH HEAT OF VAPORIZATION</a:t>
            </a:r>
            <a:endParaRPr lang="en-US" sz="2200" dirty="0">
              <a:solidFill>
                <a:srgbClr val="000000"/>
              </a:solidFill>
              <a:latin typeface="Arial"/>
              <a:ea typeface="Arial"/>
              <a:cs typeface="Arial"/>
              <a:sym typeface="Arial"/>
            </a:endParaRP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HEAT OF VAPORIZATION = the amount of heat necessary to cause a phase transition between a liquid and gas</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WHY? </a:t>
            </a:r>
            <a:r>
              <a:rPr lang="en-US" sz="2200" dirty="0" smtClean="0">
                <a:solidFill>
                  <a:srgbClr val="000000"/>
                </a:solidFill>
                <a:latin typeface="Arial"/>
                <a:ea typeface="Arial"/>
                <a:cs typeface="Arial"/>
                <a:sym typeface="Arial"/>
              </a:rPr>
              <a:t>Hydrogen </a:t>
            </a:r>
            <a:r>
              <a:rPr lang="en-US" sz="2200" dirty="0">
                <a:solidFill>
                  <a:srgbClr val="000000"/>
                </a:solidFill>
                <a:latin typeface="Arial"/>
                <a:ea typeface="Arial"/>
                <a:cs typeface="Arial"/>
                <a:sym typeface="Arial"/>
              </a:rPr>
              <a:t>bonds between water molecules require a large amount of heat to </a:t>
            </a:r>
            <a:r>
              <a:rPr lang="en-US" sz="2200" dirty="0" smtClean="0">
                <a:solidFill>
                  <a:srgbClr val="000000"/>
                </a:solidFill>
                <a:latin typeface="Arial"/>
                <a:ea typeface="Arial"/>
                <a:cs typeface="Arial"/>
                <a:sym typeface="Arial"/>
              </a:rPr>
              <a:t>break</a:t>
            </a:r>
            <a:r>
              <a:rPr lang="en-US" sz="2200" dirty="0">
                <a:solidFill>
                  <a:srgbClr val="000000"/>
                </a:solidFill>
                <a:latin typeface="Arial"/>
                <a:ea typeface="Arial"/>
                <a:cs typeface="Arial"/>
                <a:sym typeface="Arial"/>
              </a:rPr>
              <a:t/>
            </a:r>
            <a:br>
              <a:rPr lang="en-US" sz="2200" dirty="0">
                <a:solidFill>
                  <a:srgbClr val="000000"/>
                </a:solidFill>
                <a:latin typeface="Arial"/>
                <a:ea typeface="Arial"/>
                <a:cs typeface="Arial"/>
                <a:sym typeface="Arial"/>
              </a:rPr>
            </a:br>
            <a:r>
              <a:rPr lang="en-US" sz="2200" dirty="0" smtClean="0">
                <a:solidFill>
                  <a:srgbClr val="000000"/>
                </a:solidFill>
                <a:latin typeface="Arial"/>
                <a:ea typeface="Arial"/>
                <a:cs typeface="Arial"/>
                <a:sym typeface="Arial"/>
              </a:rPr>
              <a:t>c. </a:t>
            </a:r>
            <a:r>
              <a:rPr lang="en-US" sz="2200" dirty="0">
                <a:solidFill>
                  <a:srgbClr val="000000"/>
                </a:solidFill>
                <a:latin typeface="Arial"/>
                <a:ea typeface="Arial"/>
                <a:cs typeface="Arial"/>
                <a:sym typeface="Arial"/>
              </a:rPr>
              <a:t>This property moderates earth's surface temperature; permits living systems to exist </a:t>
            </a:r>
            <a:r>
              <a:rPr lang="en-US" sz="2200" dirty="0" smtClean="0">
                <a:solidFill>
                  <a:srgbClr val="000000"/>
                </a:solidFill>
                <a:latin typeface="Arial"/>
                <a:ea typeface="Arial"/>
                <a:cs typeface="Arial"/>
                <a:sym typeface="Arial"/>
              </a:rPr>
              <a:t>here</a:t>
            </a:r>
            <a:r>
              <a:rPr lang="en-US" sz="2200" dirty="0">
                <a:solidFill>
                  <a:srgbClr val="000000"/>
                </a:solidFill>
                <a:latin typeface="Arial"/>
                <a:ea typeface="Arial"/>
                <a:cs typeface="Arial"/>
                <a:sym typeface="Arial"/>
              </a:rPr>
              <a:t/>
            </a:r>
            <a:br>
              <a:rPr lang="en-US" sz="2200" dirty="0">
                <a:solidFill>
                  <a:srgbClr val="000000"/>
                </a:solidFill>
                <a:latin typeface="Arial"/>
                <a:ea typeface="Arial"/>
                <a:cs typeface="Arial"/>
                <a:sym typeface="Arial"/>
              </a:rPr>
            </a:br>
            <a:r>
              <a:rPr lang="en-US" sz="2200" dirty="0" smtClean="0">
                <a:solidFill>
                  <a:srgbClr val="000000"/>
                </a:solidFill>
                <a:latin typeface="Arial"/>
                <a:ea typeface="Arial"/>
                <a:cs typeface="Arial"/>
                <a:sym typeface="Arial"/>
              </a:rPr>
              <a:t>d. </a:t>
            </a:r>
            <a:r>
              <a:rPr lang="en-US" sz="2200" dirty="0">
                <a:solidFill>
                  <a:srgbClr val="000000"/>
                </a:solidFill>
                <a:latin typeface="Arial"/>
                <a:ea typeface="Arial"/>
                <a:cs typeface="Arial"/>
                <a:sym typeface="Arial"/>
              </a:rPr>
              <a:t>When animals sweat, evaporation of the sweat takes away body heat, thus cooling the </a:t>
            </a:r>
            <a:r>
              <a:rPr lang="en-US" sz="2200" dirty="0" smtClean="0">
                <a:solidFill>
                  <a:srgbClr val="000000"/>
                </a:solidFill>
                <a:latin typeface="Arial"/>
                <a:ea typeface="Arial"/>
                <a:cs typeface="Arial"/>
                <a:sym typeface="Arial"/>
              </a:rPr>
              <a:t>animal</a:t>
            </a:r>
            <a:endParaRPr lang="en-US" sz="2200" dirty="0">
              <a:solidFill>
                <a:srgbClr val="000000"/>
              </a:solidFill>
              <a:latin typeface="Arial"/>
              <a:ea typeface="Arial"/>
              <a:cs typeface="Arial"/>
              <a:sym typeface="Arial"/>
            </a:endParaRPr>
          </a:p>
        </p:txBody>
      </p:sp>
      <p:pic>
        <p:nvPicPr>
          <p:cNvPr id="195" name="Shape 195"/>
          <p:cNvPicPr preferRelativeResize="0"/>
          <p:nvPr/>
        </p:nvPicPr>
        <p:blipFill>
          <a:blip r:embed="rId3"/>
          <a:stretch>
            <a:fillRect/>
          </a:stretch>
        </p:blipFill>
        <p:spPr>
          <a:xfrm>
            <a:off x="990600" y="3869489"/>
            <a:ext cx="4114800" cy="2499338"/>
          </a:xfrm>
          <a:prstGeom prst="rect">
            <a:avLst/>
          </a:prstGeom>
        </p:spPr>
      </p:pic>
      <p:pic>
        <p:nvPicPr>
          <p:cNvPr id="196" name="Shape 196"/>
          <p:cNvPicPr preferRelativeResize="0"/>
          <p:nvPr/>
        </p:nvPicPr>
        <p:blipFill>
          <a:blip r:embed="rId4"/>
          <a:stretch>
            <a:fillRect/>
          </a:stretch>
        </p:blipFill>
        <p:spPr>
          <a:xfrm>
            <a:off x="6019800" y="3581400"/>
            <a:ext cx="2493323" cy="3075517"/>
          </a:xfrm>
          <a:prstGeom prst="rect">
            <a:avLst/>
          </a:prstGeom>
        </p:spPr>
      </p:pic>
    </p:spTree>
    <p:extLst>
      <p:ext uri="{BB962C8B-B14F-4D97-AF65-F5344CB8AC3E}">
        <p14:creationId xmlns:p14="http://schemas.microsoft.com/office/powerpoint/2010/main" val="3439852909"/>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9</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Water is </a:t>
            </a:r>
            <a:r>
              <a:rPr lang="en-US" sz="2200" dirty="0" smtClean="0">
                <a:solidFill>
                  <a:srgbClr val="000000"/>
                </a:solidFill>
                <a:latin typeface="Arial"/>
                <a:ea typeface="Arial"/>
                <a:cs typeface="Arial"/>
                <a:sym typeface="Arial"/>
              </a:rPr>
              <a:t>UNIVERSAL SOLVENT</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a. </a:t>
            </a:r>
            <a:r>
              <a:rPr lang="en-US" sz="2200" dirty="0" smtClean="0">
                <a:solidFill>
                  <a:srgbClr val="000000"/>
                </a:solidFill>
                <a:latin typeface="Arial"/>
                <a:ea typeface="Arial"/>
                <a:cs typeface="Arial"/>
                <a:sym typeface="Arial"/>
              </a:rPr>
              <a:t>Water </a:t>
            </a:r>
            <a:r>
              <a:rPr lang="en-US" sz="2200" dirty="0">
                <a:solidFill>
                  <a:srgbClr val="000000"/>
                </a:solidFill>
                <a:latin typeface="Arial"/>
                <a:ea typeface="Arial"/>
                <a:cs typeface="Arial"/>
                <a:sym typeface="Arial"/>
              </a:rPr>
              <a:t>is a universal solvent because it dissolves a great number of </a:t>
            </a:r>
            <a:r>
              <a:rPr lang="en-US" sz="2200" dirty="0" smtClean="0">
                <a:solidFill>
                  <a:srgbClr val="000000"/>
                </a:solidFill>
                <a:latin typeface="Arial"/>
                <a:ea typeface="Arial"/>
                <a:cs typeface="Arial"/>
                <a:sym typeface="Arial"/>
              </a:rPr>
              <a:t>solutes (substances that are dissolved)</a:t>
            </a:r>
          </a:p>
          <a:p>
            <a:pPr>
              <a:buNone/>
            </a:pPr>
            <a:r>
              <a:rPr lang="en-US" sz="2200" dirty="0" smtClean="0">
                <a:solidFill>
                  <a:srgbClr val="000000"/>
                </a:solidFill>
                <a:latin typeface="Arial"/>
                <a:ea typeface="Arial"/>
                <a:cs typeface="Arial"/>
                <a:sym typeface="Arial"/>
              </a:rPr>
              <a:t>	b. Helps </a:t>
            </a:r>
            <a:r>
              <a:rPr lang="en-US" sz="2200" dirty="0">
                <a:solidFill>
                  <a:srgbClr val="000000"/>
                </a:solidFill>
                <a:latin typeface="Arial"/>
                <a:ea typeface="Arial"/>
                <a:cs typeface="Arial"/>
                <a:sym typeface="Arial"/>
              </a:rPr>
              <a:t>chemical reactions both outside of and within living </a:t>
            </a:r>
            <a:r>
              <a:rPr lang="en-US" sz="2200" dirty="0" smtClean="0">
                <a:solidFill>
                  <a:srgbClr val="000000"/>
                </a:solidFill>
                <a:latin typeface="Arial"/>
                <a:ea typeface="Arial"/>
                <a:cs typeface="Arial"/>
                <a:sym typeface="Arial"/>
              </a:rPr>
              <a:t>systems</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 anabolic reactions (creation of larger molecules)</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 catabolic reactions (creation of smaller molecules)</a:t>
            </a:r>
            <a:endParaRPr lang="en-US" sz="2200" dirty="0">
              <a:solidFill>
                <a:srgbClr val="000000"/>
              </a:solidFill>
              <a:latin typeface="Arial"/>
              <a:ea typeface="Arial"/>
              <a:cs typeface="Arial"/>
              <a:sym typeface="Arial"/>
            </a:endParaRPr>
          </a:p>
          <a:p>
            <a:pPr rtl="0">
              <a:lnSpc>
                <a:spcPct val="100000"/>
              </a:lnSpc>
              <a:buNone/>
            </a:pPr>
            <a:r>
              <a:rPr lang="en-US" sz="2200" dirty="0" smtClean="0">
                <a:solidFill>
                  <a:srgbClr val="000000"/>
                </a:solidFill>
                <a:latin typeface="Arial"/>
                <a:ea typeface="Arial"/>
                <a:cs typeface="Arial"/>
                <a:sym typeface="Arial"/>
              </a:rPr>
              <a:t>	c. </a:t>
            </a:r>
            <a:r>
              <a:rPr lang="en-US" sz="2200" dirty="0">
                <a:solidFill>
                  <a:srgbClr val="000000"/>
                </a:solidFill>
                <a:latin typeface="Arial"/>
                <a:ea typeface="Arial"/>
                <a:cs typeface="Arial"/>
                <a:sym typeface="Arial"/>
              </a:rPr>
              <a:t>Ionized or polar molecules attracted to water are </a:t>
            </a:r>
            <a:r>
              <a:rPr lang="en-US" sz="2200" dirty="0" smtClean="0">
                <a:solidFill>
                  <a:srgbClr val="000000"/>
                </a:solidFill>
                <a:latin typeface="Arial"/>
                <a:ea typeface="Arial"/>
                <a:cs typeface="Arial"/>
                <a:sym typeface="Arial"/>
              </a:rPr>
              <a:t>HYDROPHILIC.</a:t>
            </a:r>
            <a:r>
              <a:rPr lang="en-US" sz="2200" dirty="0">
                <a:solidFill>
                  <a:srgbClr val="000000"/>
                </a:solidFill>
                <a:latin typeface="Arial"/>
                <a:ea typeface="Arial"/>
                <a:cs typeface="Arial"/>
                <a:sym typeface="Arial"/>
              </a:rPr>
              <a:t/>
            </a:r>
            <a:br>
              <a:rPr lang="en-US" sz="2200" dirty="0">
                <a:solidFill>
                  <a:srgbClr val="000000"/>
                </a:solidFill>
                <a:latin typeface="Arial"/>
                <a:ea typeface="Arial"/>
                <a:cs typeface="Arial"/>
                <a:sym typeface="Arial"/>
              </a:rPr>
            </a:br>
            <a:r>
              <a:rPr lang="en-US" sz="2200" dirty="0" smtClean="0">
                <a:solidFill>
                  <a:srgbClr val="000000"/>
                </a:solidFill>
                <a:latin typeface="Arial"/>
                <a:ea typeface="Arial"/>
                <a:cs typeface="Arial"/>
                <a:sym typeface="Arial"/>
              </a:rPr>
              <a:t>d. </a:t>
            </a:r>
            <a:r>
              <a:rPr lang="en-US" sz="2200" dirty="0" err="1">
                <a:solidFill>
                  <a:srgbClr val="000000"/>
                </a:solidFill>
                <a:latin typeface="Arial"/>
                <a:ea typeface="Arial"/>
                <a:cs typeface="Arial"/>
                <a:sym typeface="Arial"/>
              </a:rPr>
              <a:t>Nonionized</a:t>
            </a:r>
            <a:r>
              <a:rPr lang="en-US" sz="2200" dirty="0">
                <a:solidFill>
                  <a:srgbClr val="000000"/>
                </a:solidFill>
                <a:latin typeface="Arial"/>
                <a:ea typeface="Arial"/>
                <a:cs typeface="Arial"/>
                <a:sym typeface="Arial"/>
              </a:rPr>
              <a:t> and nonpolar molecules that cannot attract water are </a:t>
            </a:r>
            <a:r>
              <a:rPr lang="en-US" sz="2200" dirty="0" smtClean="0">
                <a:solidFill>
                  <a:srgbClr val="000000"/>
                </a:solidFill>
                <a:latin typeface="Arial"/>
                <a:ea typeface="Arial"/>
                <a:cs typeface="Arial"/>
                <a:sym typeface="Arial"/>
              </a:rPr>
              <a:t>HYDROPHOBIC.</a:t>
            </a:r>
            <a:endParaRPr lang="en-US" sz="2200" dirty="0">
              <a:solidFill>
                <a:srgbClr val="000000"/>
              </a:solidFill>
              <a:latin typeface="Arial"/>
              <a:ea typeface="Arial"/>
              <a:cs typeface="Arial"/>
              <a:sym typeface="Arial"/>
            </a:endParaRPr>
          </a:p>
        </p:txBody>
      </p:sp>
      <p:pic>
        <p:nvPicPr>
          <p:cNvPr id="202" name="Shape 202"/>
          <p:cNvPicPr preferRelativeResize="0"/>
          <p:nvPr/>
        </p:nvPicPr>
        <p:blipFill>
          <a:blip r:embed="rId3"/>
          <a:stretch>
            <a:fillRect/>
          </a:stretch>
        </p:blipFill>
        <p:spPr>
          <a:xfrm>
            <a:off x="731520" y="4572000"/>
            <a:ext cx="2240280" cy="2015392"/>
          </a:xfrm>
          <a:prstGeom prst="rect">
            <a:avLst/>
          </a:prstGeom>
        </p:spPr>
      </p:pic>
      <p:sp>
        <p:nvSpPr>
          <p:cNvPr id="203" name="Shape 203"/>
          <p:cNvSpPr txBox="1"/>
          <p:nvPr/>
        </p:nvSpPr>
        <p:spPr>
          <a:xfrm>
            <a:off x="3810000" y="4114800"/>
            <a:ext cx="4425203" cy="2143867"/>
          </a:xfrm>
          <a:prstGeom prst="rect">
            <a:avLst/>
          </a:prstGeom>
        </p:spPr>
        <p:txBody>
          <a:bodyPr lIns="34290" tIns="34290" rIns="34290" bIns="34290" anchor="t" anchorCtr="0">
            <a:noAutofit/>
          </a:bodyPr>
          <a:lstStyle/>
          <a:p>
            <a:pPr rtl="0">
              <a:lnSpc>
                <a:spcPct val="100000"/>
              </a:lnSpc>
              <a:buNone/>
            </a:pPr>
            <a:r>
              <a:rPr lang="en-US" sz="1600" dirty="0" smtClean="0">
                <a:solidFill>
                  <a:srgbClr val="000000"/>
                </a:solidFill>
                <a:latin typeface="Verdana"/>
                <a:ea typeface="Verdana"/>
                <a:cs typeface="Verdana"/>
                <a:sym typeface="Verdana"/>
              </a:rPr>
              <a:t>If </a:t>
            </a:r>
            <a:r>
              <a:rPr lang="en-US" sz="1600" dirty="0">
                <a:solidFill>
                  <a:srgbClr val="000000"/>
                </a:solidFill>
                <a:latin typeface="Verdana"/>
                <a:ea typeface="Verdana"/>
                <a:cs typeface="Verdana"/>
                <a:sym typeface="Verdana"/>
              </a:rPr>
              <a:t>we use a simple and easy example, we can get a handle on the idea. Take a glass of warm water, put a teaspoon of table salt in it, and stir it. The salt will dissolve in the water and "disappear" from view. The water is the </a:t>
            </a:r>
            <a:r>
              <a:rPr lang="en-US" sz="1600" b="1" dirty="0">
                <a:solidFill>
                  <a:srgbClr val="000000"/>
                </a:solidFill>
                <a:latin typeface="Verdana"/>
                <a:ea typeface="Verdana"/>
                <a:cs typeface="Verdana"/>
                <a:sym typeface="Verdana"/>
              </a:rPr>
              <a:t>solvent</a:t>
            </a:r>
            <a:r>
              <a:rPr lang="en-US" sz="1600" dirty="0">
                <a:solidFill>
                  <a:srgbClr val="000000"/>
                </a:solidFill>
                <a:latin typeface="Verdana"/>
                <a:ea typeface="Verdana"/>
                <a:cs typeface="Verdana"/>
                <a:sym typeface="Verdana"/>
              </a:rPr>
              <a:t> here, the salt is the </a:t>
            </a:r>
            <a:r>
              <a:rPr lang="en-US" sz="1600" b="1" dirty="0">
                <a:solidFill>
                  <a:srgbClr val="000000"/>
                </a:solidFill>
                <a:latin typeface="Verdana"/>
                <a:ea typeface="Verdana"/>
                <a:cs typeface="Verdana"/>
                <a:sym typeface="Verdana"/>
              </a:rPr>
              <a:t>solute</a:t>
            </a:r>
            <a:r>
              <a:rPr lang="en-US" sz="1600" dirty="0">
                <a:solidFill>
                  <a:srgbClr val="000000"/>
                </a:solidFill>
                <a:latin typeface="Verdana"/>
                <a:ea typeface="Verdana"/>
                <a:cs typeface="Verdana"/>
                <a:sym typeface="Verdana"/>
              </a:rPr>
              <a:t> in this example, and the resulting salt water is a </a:t>
            </a:r>
            <a:r>
              <a:rPr lang="en-US" sz="1600" b="1" dirty="0">
                <a:solidFill>
                  <a:srgbClr val="000000"/>
                </a:solidFill>
                <a:latin typeface="Verdana"/>
                <a:ea typeface="Verdana"/>
                <a:cs typeface="Verdana"/>
                <a:sym typeface="Verdana"/>
              </a:rPr>
              <a:t>solution</a:t>
            </a:r>
            <a:r>
              <a:rPr lang="en-US" sz="1600" dirty="0">
                <a:solidFill>
                  <a:srgbClr val="000000"/>
                </a:solidFill>
                <a:latin typeface="Verdana"/>
                <a:ea typeface="Verdana"/>
                <a:cs typeface="Verdana"/>
                <a:sym typeface="Verdana"/>
              </a:rPr>
              <a:t> that we created. It's that simple.</a:t>
            </a:r>
          </a:p>
        </p:txBody>
      </p:sp>
    </p:spTree>
    <p:extLst>
      <p:ext uri="{BB962C8B-B14F-4D97-AF65-F5344CB8AC3E}">
        <p14:creationId xmlns:p14="http://schemas.microsoft.com/office/powerpoint/2010/main" val="2900839615"/>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288157" y="276096"/>
            <a:ext cx="8541247" cy="3610103"/>
          </a:xfrm>
          <a:prstGeom prst="rect">
            <a:avLst/>
          </a:prstGeom>
        </p:spPr>
        <p:txBody>
          <a:bodyPr lIns="34290" tIns="34290" rIns="34290" bIns="34290" anchor="t" anchorCtr="0">
            <a:noAutofit/>
          </a:bodyPr>
          <a:lstStyle/>
          <a:p>
            <a:pPr rtl="0">
              <a:lnSpc>
                <a:spcPct val="100000"/>
              </a:lnSpc>
              <a:buNone/>
            </a:pPr>
            <a:r>
              <a:rPr lang="en-US" sz="2200" b="1" dirty="0" smtClean="0">
                <a:solidFill>
                  <a:srgbClr val="000000"/>
                </a:solidFill>
                <a:latin typeface="Arial"/>
                <a:ea typeface="Arial"/>
                <a:cs typeface="Arial"/>
                <a:sym typeface="Arial"/>
              </a:rPr>
              <a:t>Acids </a:t>
            </a:r>
            <a:r>
              <a:rPr lang="en-US" sz="2200" b="1" dirty="0">
                <a:solidFill>
                  <a:srgbClr val="000000"/>
                </a:solidFill>
                <a:latin typeface="Arial"/>
                <a:ea typeface="Arial"/>
                <a:cs typeface="Arial"/>
                <a:sym typeface="Arial"/>
              </a:rPr>
              <a:t>and Bases</a:t>
            </a:r>
          </a:p>
          <a:p>
            <a:r>
              <a:rPr lang="en-US" sz="2200" dirty="0" smtClean="0">
                <a:solidFill>
                  <a:srgbClr val="000000"/>
                </a:solidFill>
                <a:latin typeface="Arial"/>
                <a:ea typeface="Arial"/>
                <a:cs typeface="Arial"/>
                <a:sym typeface="Arial"/>
              </a:rPr>
              <a:t>1</a:t>
            </a:r>
            <a:r>
              <a:rPr lang="en-US" sz="2200" dirty="0">
                <a:solidFill>
                  <a:srgbClr val="000000"/>
                </a:solidFill>
                <a:latin typeface="Arial"/>
                <a:ea typeface="Arial"/>
                <a:cs typeface="Arial"/>
                <a:sym typeface="Arial"/>
              </a:rPr>
              <a:t>. Covalently bonded water molecules </a:t>
            </a:r>
            <a:r>
              <a:rPr lang="en-US" sz="2200" dirty="0" smtClean="0">
                <a:solidFill>
                  <a:srgbClr val="000000"/>
                </a:solidFill>
                <a:latin typeface="Arial"/>
                <a:ea typeface="Arial"/>
                <a:cs typeface="Arial"/>
                <a:sym typeface="Arial"/>
              </a:rPr>
              <a:t>ionize </a:t>
            </a:r>
            <a:r>
              <a:rPr lang="en-US" sz="2200" dirty="0" smtClean="0">
                <a:solidFill>
                  <a:srgbClr val="000000"/>
                </a:solidFill>
                <a:latin typeface="Arial"/>
                <a:ea typeface="Arial"/>
                <a:cs typeface="Arial"/>
                <a:sym typeface="Wingdings" panose="05000000000000000000" pitchFamily="2" charset="2"/>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atoms dissociate (split up</a:t>
            </a:r>
            <a:r>
              <a:rPr lang="en-US" sz="22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into </a:t>
            </a:r>
            <a:r>
              <a:rPr lang="en-US" sz="2200" dirty="0" smtClean="0">
                <a:solidFill>
                  <a:srgbClr val="000000"/>
                </a:solidFill>
                <a:latin typeface="Arial"/>
                <a:ea typeface="Arial"/>
                <a:cs typeface="Arial"/>
                <a:sym typeface="Arial"/>
              </a:rPr>
              <a:t>ions </a:t>
            </a:r>
          </a:p>
          <a:p>
            <a:r>
              <a:rPr lang="en-US" sz="2200" dirty="0" smtClean="0">
                <a:solidFill>
                  <a:srgbClr val="000000"/>
                </a:solidFill>
                <a:latin typeface="Arial"/>
                <a:ea typeface="Arial"/>
                <a:cs typeface="Arial"/>
                <a:sym typeface="Arial"/>
              </a:rPr>
              <a:t>2</a:t>
            </a:r>
            <a:r>
              <a:rPr lang="en-US" sz="2200" dirty="0">
                <a:solidFill>
                  <a:srgbClr val="000000"/>
                </a:solidFill>
                <a:latin typeface="Arial"/>
                <a:ea typeface="Arial"/>
                <a:cs typeface="Arial"/>
                <a:sym typeface="Arial"/>
              </a:rPr>
              <a:t>. When water ionizes or dissociates, it releases a small </a:t>
            </a:r>
            <a:r>
              <a:rPr lang="en-US" sz="2200" dirty="0" smtClean="0">
                <a:solidFill>
                  <a:srgbClr val="000000"/>
                </a:solidFill>
                <a:latin typeface="Arial"/>
                <a:ea typeface="Arial"/>
                <a:cs typeface="Arial"/>
                <a:sym typeface="Arial"/>
              </a:rPr>
              <a:t>but </a:t>
            </a:r>
            <a:r>
              <a:rPr lang="en-US" sz="2200" dirty="0">
                <a:solidFill>
                  <a:srgbClr val="000000"/>
                </a:solidFill>
                <a:latin typeface="Arial"/>
                <a:ea typeface="Arial"/>
                <a:cs typeface="Arial"/>
                <a:sym typeface="Arial"/>
              </a:rPr>
              <a:t>equal number of </a:t>
            </a:r>
            <a:r>
              <a:rPr lang="en-US" sz="2200" dirty="0" smtClean="0">
                <a:solidFill>
                  <a:srgbClr val="000000"/>
                </a:solidFill>
                <a:latin typeface="Arial"/>
                <a:ea typeface="Arial"/>
                <a:cs typeface="Arial"/>
                <a:sym typeface="Arial"/>
              </a:rPr>
              <a:t>H</a:t>
            </a:r>
            <a:r>
              <a:rPr lang="en-US" sz="2200" baseline="30000" dirty="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and </a:t>
            </a:r>
            <a:r>
              <a:rPr lang="en-US" sz="2200" dirty="0" smtClean="0">
                <a:solidFill>
                  <a:srgbClr val="000000"/>
                </a:solidFill>
                <a:latin typeface="Arial"/>
                <a:ea typeface="Arial"/>
                <a:cs typeface="Arial"/>
                <a:sym typeface="Arial"/>
              </a:rPr>
              <a:t>OH</a:t>
            </a:r>
            <a:r>
              <a:rPr lang="en-US" sz="2200" baseline="30000" dirty="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ions</a:t>
            </a:r>
          </a:p>
          <a:p>
            <a:pPr marL="280988" indent="-280988"/>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a. equal positive and negative ions means charges are canceled out and </a:t>
            </a:r>
            <a:r>
              <a:rPr lang="en-US" sz="2200" dirty="0" smtClean="0">
                <a:solidFill>
                  <a:srgbClr val="000000"/>
                </a:solidFill>
                <a:latin typeface="Arial"/>
                <a:ea typeface="Arial"/>
                <a:cs typeface="Arial"/>
                <a:sym typeface="Arial"/>
              </a:rPr>
              <a:t>pH </a:t>
            </a:r>
            <a:r>
              <a:rPr lang="en-US" sz="2200" dirty="0">
                <a:solidFill>
                  <a:srgbClr val="000000"/>
                </a:solidFill>
                <a:latin typeface="Arial"/>
                <a:ea typeface="Arial"/>
                <a:cs typeface="Arial"/>
                <a:sym typeface="Arial"/>
              </a:rPr>
              <a:t>is </a:t>
            </a:r>
            <a:r>
              <a:rPr lang="en-US" sz="2200" dirty="0" smtClean="0">
                <a:solidFill>
                  <a:srgbClr val="000000"/>
                </a:solidFill>
                <a:latin typeface="Arial"/>
                <a:ea typeface="Arial"/>
                <a:cs typeface="Arial"/>
                <a:sym typeface="Arial"/>
              </a:rPr>
              <a:t>neutral</a:t>
            </a:r>
          </a:p>
          <a:p>
            <a:pPr marL="280988" indent="-280988"/>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pH scale is based on the concentration of H+ ions</a:t>
            </a:r>
            <a:endParaRPr lang="en-US" sz="2200" dirty="0" smtClean="0">
              <a:solidFill>
                <a:srgbClr val="000000"/>
              </a:solidFill>
              <a:latin typeface="Arial"/>
              <a:ea typeface="Arial"/>
              <a:cs typeface="Arial"/>
              <a:sym typeface="Arial"/>
            </a:endParaRPr>
          </a:p>
          <a:p>
            <a:r>
              <a:rPr lang="en-US" sz="2200" dirty="0" smtClean="0">
                <a:solidFill>
                  <a:srgbClr val="000000"/>
                </a:solidFill>
                <a:latin typeface="Arial"/>
                <a:ea typeface="Arial"/>
                <a:cs typeface="Arial"/>
                <a:sym typeface="Arial"/>
              </a:rPr>
              <a:t>3</a:t>
            </a:r>
            <a:r>
              <a:rPr lang="en-US" sz="2200" dirty="0">
                <a:solidFill>
                  <a:srgbClr val="000000"/>
                </a:solidFill>
                <a:latin typeface="Arial"/>
                <a:ea typeface="Arial"/>
                <a:cs typeface="Arial"/>
                <a:sym typeface="Arial"/>
              </a:rPr>
              <a:t>. Water dissociates into </a:t>
            </a:r>
            <a:r>
              <a:rPr lang="en-US" sz="2200" dirty="0" smtClean="0">
                <a:solidFill>
                  <a:srgbClr val="000000"/>
                </a:solidFill>
                <a:latin typeface="Arial"/>
                <a:ea typeface="Arial"/>
                <a:cs typeface="Arial"/>
                <a:sym typeface="Arial"/>
              </a:rPr>
              <a:t>hydrogen (H</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and </a:t>
            </a:r>
            <a:r>
              <a:rPr lang="en-US" sz="2200" dirty="0" smtClean="0">
                <a:solidFill>
                  <a:srgbClr val="000000"/>
                </a:solidFill>
                <a:latin typeface="Arial"/>
                <a:ea typeface="Arial"/>
                <a:cs typeface="Arial"/>
                <a:sym typeface="Arial"/>
              </a:rPr>
              <a:t>hydroxide (OH</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ions: </a:t>
            </a:r>
          </a:p>
        </p:txBody>
      </p:sp>
      <p:pic>
        <p:nvPicPr>
          <p:cNvPr id="209" name="Shape 209"/>
          <p:cNvPicPr preferRelativeResize="0"/>
          <p:nvPr/>
        </p:nvPicPr>
        <p:blipFill>
          <a:blip r:embed="rId3"/>
          <a:stretch>
            <a:fillRect/>
          </a:stretch>
        </p:blipFill>
        <p:spPr>
          <a:xfrm>
            <a:off x="274321" y="3746647"/>
            <a:ext cx="8229599" cy="2958953"/>
          </a:xfrm>
          <a:prstGeom prst="rect">
            <a:avLst/>
          </a:prstGeom>
        </p:spPr>
      </p:pic>
    </p:spTree>
    <p:extLst>
      <p:ext uri="{BB962C8B-B14F-4D97-AF65-F5344CB8AC3E}">
        <p14:creationId xmlns:p14="http://schemas.microsoft.com/office/powerpoint/2010/main" val="319037202"/>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iologycorner.com/resources/dissoci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2" y="404248"/>
            <a:ext cx="9088328" cy="561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616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288473" y="185153"/>
            <a:ext cx="8631719" cy="2058188"/>
          </a:xfrm>
          <a:prstGeom prst="rect">
            <a:avLst/>
          </a:prstGeom>
        </p:spPr>
        <p:txBody>
          <a:bodyPr lIns="34290" tIns="34290" rIns="34290" bIns="34290" anchor="t" anchorCtr="0">
            <a:noAutofit/>
          </a:bodyPr>
          <a:lstStyle/>
          <a:p>
            <a:r>
              <a:rPr lang="en-US" sz="2200" dirty="0">
                <a:solidFill>
                  <a:srgbClr val="000000"/>
                </a:solidFill>
                <a:latin typeface="Arial"/>
                <a:ea typeface="Arial"/>
                <a:cs typeface="Arial"/>
                <a:sym typeface="Arial"/>
              </a:rPr>
              <a:t>4. Acid molecules dissociate in water, releasing hydrogen ions (</a:t>
            </a:r>
            <a:r>
              <a:rPr lang="en-US" sz="2200" dirty="0" smtClean="0">
                <a:solidFill>
                  <a:srgbClr val="000000"/>
                </a:solidFill>
                <a:latin typeface="Arial"/>
                <a:ea typeface="Arial"/>
                <a:cs typeface="Arial"/>
                <a:sym typeface="Arial"/>
              </a:rPr>
              <a:t>H</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ions: </a:t>
            </a:r>
            <a:r>
              <a:rPr lang="en-US" sz="2200" dirty="0" err="1">
                <a:solidFill>
                  <a:srgbClr val="000000"/>
                </a:solidFill>
                <a:latin typeface="Arial"/>
                <a:ea typeface="Arial"/>
                <a:cs typeface="Arial"/>
                <a:sym typeface="Arial"/>
              </a:rPr>
              <a:t>HCl</a:t>
            </a:r>
            <a:r>
              <a:rPr lang="en-US" sz="2200" dirty="0">
                <a:solidFill>
                  <a:srgbClr val="000000"/>
                </a:solidFill>
                <a:latin typeface="Arial"/>
                <a:ea typeface="Arial"/>
                <a:cs typeface="Arial"/>
                <a:sym typeface="Arial"/>
              </a:rPr>
              <a:t> ¨ </a:t>
            </a:r>
            <a:r>
              <a:rPr lang="en-US" sz="2200" dirty="0" smtClean="0">
                <a:solidFill>
                  <a:srgbClr val="000000"/>
                </a:solidFill>
                <a:latin typeface="Arial"/>
                <a:ea typeface="Arial"/>
                <a:cs typeface="Arial"/>
                <a:sym typeface="Arial"/>
              </a:rPr>
              <a:t>H</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and Cl</a:t>
            </a:r>
            <a:r>
              <a:rPr lang="en-US" sz="2200" baseline="30000" dirty="0" smtClean="0">
                <a:solidFill>
                  <a:srgbClr val="000000"/>
                </a:solidFill>
                <a:latin typeface="Arial"/>
                <a:ea typeface="Arial"/>
                <a:cs typeface="Arial"/>
                <a:sym typeface="Arial"/>
              </a:rPr>
              <a:t>-</a:t>
            </a:r>
            <a:endParaRPr lang="en-US" sz="2200" dirty="0">
              <a:solidFill>
                <a:srgbClr val="000000"/>
              </a:solidFill>
              <a:latin typeface="Arial"/>
              <a:ea typeface="Arial"/>
              <a:cs typeface="Arial"/>
              <a:sym typeface="Arial"/>
            </a:endParaRPr>
          </a:p>
          <a:p>
            <a:endParaRPr lang="en-US" sz="2200" dirty="0">
              <a:solidFill>
                <a:srgbClr val="000000"/>
              </a:solidFill>
              <a:latin typeface="Arial"/>
              <a:ea typeface="Arial"/>
              <a:cs typeface="Arial"/>
              <a:sym typeface="Arial"/>
            </a:endParaRPr>
          </a:p>
          <a:p>
            <a:r>
              <a:rPr lang="en-US" sz="2200" dirty="0">
                <a:solidFill>
                  <a:srgbClr val="000000"/>
                </a:solidFill>
                <a:latin typeface="Arial"/>
                <a:ea typeface="Arial"/>
                <a:cs typeface="Arial"/>
                <a:sym typeface="Arial"/>
              </a:rPr>
              <a:t>5. Bases are molecules that take up hydrogen ions or release hydroxide </a:t>
            </a:r>
            <a:r>
              <a:rPr lang="en-US" sz="2200" dirty="0" smtClean="0">
                <a:solidFill>
                  <a:srgbClr val="000000"/>
                </a:solidFill>
                <a:latin typeface="Arial"/>
                <a:ea typeface="Arial"/>
                <a:cs typeface="Arial"/>
                <a:sym typeface="Arial"/>
              </a:rPr>
              <a:t>ions: </a:t>
            </a:r>
            <a:r>
              <a:rPr lang="en-US" sz="2200" dirty="0" err="1">
                <a:solidFill>
                  <a:srgbClr val="000000"/>
                </a:solidFill>
                <a:latin typeface="Arial"/>
                <a:ea typeface="Arial"/>
                <a:cs typeface="Arial"/>
                <a:sym typeface="Arial"/>
              </a:rPr>
              <a:t>NaOH</a:t>
            </a:r>
            <a:r>
              <a:rPr lang="en-US" sz="2200" dirty="0">
                <a:solidFill>
                  <a:srgbClr val="000000"/>
                </a:solidFill>
                <a:latin typeface="Arial"/>
                <a:ea typeface="Arial"/>
                <a:cs typeface="Arial"/>
                <a:sym typeface="Arial"/>
              </a:rPr>
              <a:t> ¨ </a:t>
            </a:r>
            <a:r>
              <a:rPr lang="en-US" sz="2200" dirty="0" smtClean="0">
                <a:solidFill>
                  <a:srgbClr val="000000"/>
                </a:solidFill>
                <a:latin typeface="Arial"/>
                <a:ea typeface="Arial"/>
                <a:cs typeface="Arial"/>
                <a:sym typeface="Arial"/>
              </a:rPr>
              <a:t>Na</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OH</a:t>
            </a:r>
            <a:r>
              <a:rPr lang="en-US" sz="2200" baseline="30000" dirty="0">
                <a:solidFill>
                  <a:srgbClr val="000000"/>
                </a:solidFill>
                <a:latin typeface="Arial"/>
                <a:ea typeface="Arial"/>
                <a:cs typeface="Arial"/>
                <a:sym typeface="Arial"/>
              </a:rPr>
              <a:t>-</a:t>
            </a:r>
            <a:endParaRPr lang="en-US" sz="2200" dirty="0">
              <a:solidFill>
                <a:srgbClr val="000000"/>
              </a:solidFill>
              <a:latin typeface="Arial"/>
              <a:ea typeface="Arial"/>
              <a:cs typeface="Arial"/>
              <a:sym typeface="Arial"/>
            </a:endParaRPr>
          </a:p>
        </p:txBody>
      </p:sp>
      <p:pic>
        <p:nvPicPr>
          <p:cNvPr id="215" name="Shape 215"/>
          <p:cNvPicPr preferRelativeResize="0"/>
          <p:nvPr/>
        </p:nvPicPr>
        <p:blipFill>
          <a:blip r:embed="rId3"/>
          <a:stretch>
            <a:fillRect/>
          </a:stretch>
        </p:blipFill>
        <p:spPr>
          <a:xfrm>
            <a:off x="1943804" y="2011680"/>
            <a:ext cx="5321055" cy="4389120"/>
          </a:xfrm>
          <a:prstGeom prst="rect">
            <a:avLst/>
          </a:prstGeom>
        </p:spPr>
      </p:pic>
    </p:spTree>
    <p:extLst>
      <p:ext uri="{BB962C8B-B14F-4D97-AF65-F5344CB8AC3E}">
        <p14:creationId xmlns:p14="http://schemas.microsoft.com/office/powerpoint/2010/main" val="2084567495"/>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p:nvPr/>
        </p:nvSpPr>
        <p:spPr>
          <a:xfrm>
            <a:off x="91462" y="370868"/>
            <a:ext cx="4647487" cy="616709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6. The pH scale indicates acidity and basicity (alkalinity) of a solution</a:t>
            </a:r>
            <a:r>
              <a:rPr lang="en-US" sz="2200" dirty="0" smtClean="0">
                <a:solidFill>
                  <a:srgbClr val="000000"/>
                </a:solidFill>
                <a:latin typeface="Arial"/>
                <a:ea typeface="Arial"/>
                <a:cs typeface="Arial"/>
                <a:sym typeface="Arial"/>
              </a:rPr>
              <a:t>.</a:t>
            </a:r>
          </a:p>
          <a:p>
            <a:pPr rtl="0">
              <a:lnSpc>
                <a:spcPct val="100000"/>
              </a:lnSpc>
              <a:buNone/>
            </a:pPr>
            <a:endParaRPr lang="en-US" sz="2200" dirty="0">
              <a:solidFill>
                <a:srgbClr val="000000"/>
              </a:solidFill>
              <a:latin typeface="Arial"/>
              <a:ea typeface="Arial"/>
              <a:cs typeface="Arial"/>
              <a:sym typeface="Arial"/>
            </a:endParaRPr>
          </a:p>
          <a:p>
            <a:pPr rtl="0">
              <a:lnSpc>
                <a:spcPct val="100000"/>
              </a:lnSpc>
              <a:buNone/>
            </a:pPr>
            <a:r>
              <a:rPr lang="en-US" sz="2200" dirty="0" smtClean="0">
                <a:solidFill>
                  <a:srgbClr val="000000"/>
                </a:solidFill>
                <a:latin typeface="Arial"/>
                <a:ea typeface="Arial"/>
                <a:cs typeface="Arial"/>
                <a:sym typeface="Arial"/>
              </a:rPr>
              <a:t>* pH is really a measure of H</a:t>
            </a:r>
            <a:r>
              <a:rPr lang="en-US" sz="2200" baseline="30000" dirty="0" smtClean="0">
                <a:solidFill>
                  <a:srgbClr val="000000"/>
                </a:solidFill>
                <a:latin typeface="Arial"/>
                <a:ea typeface="Arial"/>
                <a:cs typeface="Arial"/>
                <a:sym typeface="Arial"/>
              </a:rPr>
              <a:t>+</a:t>
            </a:r>
            <a:r>
              <a:rPr lang="en-US" sz="2200" dirty="0" smtClean="0">
                <a:solidFill>
                  <a:srgbClr val="000000"/>
                </a:solidFill>
                <a:latin typeface="Arial"/>
                <a:ea typeface="Arial"/>
                <a:cs typeface="Arial"/>
                <a:sym typeface="Arial"/>
              </a:rPr>
              <a:t> ions</a:t>
            </a:r>
            <a:endParaRPr lang="en-US" sz="2200" dirty="0">
              <a:solidFill>
                <a:srgbClr val="000000"/>
              </a:solidFill>
              <a:latin typeface="Arial"/>
              <a:ea typeface="Arial"/>
              <a:cs typeface="Arial"/>
              <a:sym typeface="Arial"/>
            </a:endParaRPr>
          </a:p>
          <a:p>
            <a:endParaRPr lang="en-US" sz="2200" dirty="0">
              <a:solidFill>
                <a:srgbClr val="000000"/>
              </a:solidFill>
              <a:latin typeface="Arial"/>
              <a:ea typeface="Arial"/>
              <a:cs typeface="Arial"/>
              <a:sym typeface="Arial"/>
            </a:endParaRPr>
          </a:p>
          <a:p>
            <a:pPr marL="342900"/>
            <a:r>
              <a:rPr lang="en-US" sz="2200" dirty="0">
                <a:solidFill>
                  <a:srgbClr val="000000"/>
                </a:solidFill>
                <a:latin typeface="Arial"/>
                <a:ea typeface="Arial"/>
                <a:cs typeface="Arial"/>
                <a:sym typeface="Arial"/>
              </a:rPr>
              <a:t>1) </a:t>
            </a:r>
            <a:r>
              <a:rPr lang="en-US" sz="2200" dirty="0" smtClean="0">
                <a:solidFill>
                  <a:srgbClr val="000000"/>
                </a:solidFill>
                <a:latin typeface="Arial"/>
                <a:ea typeface="Arial"/>
                <a:cs typeface="Arial"/>
                <a:sym typeface="Arial"/>
              </a:rPr>
              <a:t>Pure water has </a:t>
            </a:r>
            <a:r>
              <a:rPr lang="en-US" sz="2200" dirty="0">
                <a:solidFill>
                  <a:srgbClr val="000000"/>
                </a:solidFill>
                <a:latin typeface="Arial"/>
                <a:ea typeface="Arial"/>
                <a:cs typeface="Arial"/>
                <a:sym typeface="Arial"/>
              </a:rPr>
              <a:t>neutral pH of </a:t>
            </a:r>
            <a:r>
              <a:rPr lang="en-US" sz="2200" dirty="0" smtClean="0">
                <a:solidFill>
                  <a:srgbClr val="000000"/>
                </a:solidFill>
                <a:latin typeface="Arial"/>
                <a:ea typeface="Arial"/>
                <a:cs typeface="Arial"/>
                <a:sym typeface="Arial"/>
              </a:rPr>
              <a:t>7</a:t>
            </a:r>
            <a:r>
              <a:rPr lang="en-US" sz="2200" dirty="0">
                <a:solidFill>
                  <a:srgbClr val="000000"/>
                </a:solidFill>
                <a:latin typeface="Arial"/>
                <a:ea typeface="Arial"/>
                <a:cs typeface="Arial"/>
                <a:sym typeface="Arial"/>
              </a:rPr>
              <a:t/>
            </a:r>
            <a:br>
              <a:rPr lang="en-US" sz="2200" dirty="0">
                <a:solidFill>
                  <a:srgbClr val="000000"/>
                </a:solidFill>
                <a:latin typeface="Arial"/>
                <a:ea typeface="Arial"/>
                <a:cs typeface="Arial"/>
                <a:sym typeface="Arial"/>
              </a:rPr>
            </a:br>
            <a:r>
              <a:rPr lang="en-US" sz="2200" dirty="0">
                <a:solidFill>
                  <a:srgbClr val="000000"/>
                </a:solidFill>
                <a:latin typeface="Arial"/>
                <a:ea typeface="Arial"/>
                <a:cs typeface="Arial"/>
                <a:sym typeface="Arial"/>
              </a:rPr>
              <a:t>2) Acid is a substance with pH less than </a:t>
            </a:r>
            <a:r>
              <a:rPr lang="en-US" sz="2200" dirty="0" smtClean="0">
                <a:solidFill>
                  <a:srgbClr val="000000"/>
                </a:solidFill>
                <a:latin typeface="Arial"/>
                <a:ea typeface="Arial"/>
                <a:cs typeface="Arial"/>
                <a:sym typeface="Arial"/>
              </a:rPr>
              <a:t>7</a:t>
            </a:r>
          </a:p>
          <a:p>
            <a:pPr marL="342900"/>
            <a:r>
              <a:rPr lang="en-US" sz="2200" dirty="0" smtClean="0">
                <a:solidFill>
                  <a:srgbClr val="000000"/>
                </a:solidFill>
                <a:latin typeface="Arial"/>
                <a:ea typeface="Arial"/>
                <a:cs typeface="Arial"/>
                <a:sym typeface="Arial"/>
              </a:rPr>
              <a:t>3) Ba</a:t>
            </a:r>
            <a:r>
              <a:rPr lang="en-US" sz="2200" dirty="0" smtClean="0">
                <a:solidFill>
                  <a:srgbClr val="000000"/>
                </a:solidFill>
                <a:latin typeface="Arial"/>
                <a:ea typeface="Arial"/>
                <a:cs typeface="Arial"/>
                <a:sym typeface="Arial"/>
              </a:rPr>
              <a:t>se </a:t>
            </a:r>
            <a:r>
              <a:rPr lang="en-US" sz="2200" dirty="0">
                <a:solidFill>
                  <a:srgbClr val="000000"/>
                </a:solidFill>
                <a:latin typeface="Arial"/>
                <a:ea typeface="Arial"/>
                <a:cs typeface="Arial"/>
                <a:sym typeface="Arial"/>
              </a:rPr>
              <a:t>is a substance with pH greater than </a:t>
            </a:r>
            <a:r>
              <a:rPr lang="en-US" sz="2200" dirty="0" smtClean="0">
                <a:solidFill>
                  <a:srgbClr val="000000"/>
                </a:solidFill>
                <a:latin typeface="Arial"/>
                <a:ea typeface="Arial"/>
                <a:cs typeface="Arial"/>
                <a:sym typeface="Arial"/>
              </a:rPr>
              <a:t>7</a:t>
            </a:r>
            <a:r>
              <a:rPr lang="en-US" sz="2200" dirty="0">
                <a:solidFill>
                  <a:srgbClr val="000000"/>
                </a:solidFill>
                <a:latin typeface="Arial"/>
                <a:ea typeface="Arial"/>
                <a:cs typeface="Arial"/>
                <a:sym typeface="Arial"/>
              </a:rPr>
              <a:t/>
            </a:r>
            <a:br>
              <a:rPr lang="en-US" sz="2200" dirty="0">
                <a:solidFill>
                  <a:srgbClr val="000000"/>
                </a:solidFill>
                <a:latin typeface="Arial"/>
                <a:ea typeface="Arial"/>
                <a:cs typeface="Arial"/>
                <a:sym typeface="Arial"/>
              </a:rPr>
            </a:br>
            <a:r>
              <a:rPr lang="en-US" sz="2200" dirty="0" smtClean="0">
                <a:solidFill>
                  <a:srgbClr val="000000"/>
                </a:solidFill>
                <a:latin typeface="Arial"/>
                <a:ea typeface="Arial"/>
                <a:cs typeface="Arial"/>
                <a:sym typeface="Arial"/>
              </a:rPr>
              <a:t>4) </a:t>
            </a:r>
            <a:r>
              <a:rPr lang="en-US" sz="2200" dirty="0">
                <a:solidFill>
                  <a:srgbClr val="000000"/>
                </a:solidFill>
                <a:latin typeface="Arial"/>
                <a:ea typeface="Arial"/>
                <a:cs typeface="Arial"/>
                <a:sym typeface="Arial"/>
              </a:rPr>
              <a:t>As logarithmic scale, each lower unit has 10 times the amount of hydrogen ions as next higher pH unit;</a:t>
            </a:r>
          </a:p>
          <a:p>
            <a:endParaRPr lang="en-US" sz="2200" dirty="0">
              <a:solidFill>
                <a:srgbClr val="000000"/>
              </a:solidFill>
              <a:latin typeface="Arial"/>
              <a:ea typeface="Arial"/>
              <a:cs typeface="Arial"/>
              <a:sym typeface="Arial"/>
            </a:endParaRPr>
          </a:p>
          <a:p>
            <a:pPr rtl="0">
              <a:lnSpc>
                <a:spcPct val="100000"/>
              </a:lnSpc>
              <a:buNone/>
            </a:pPr>
            <a:r>
              <a:rPr lang="en-US" sz="2200" dirty="0">
                <a:solidFill>
                  <a:srgbClr val="000000"/>
                </a:solidFill>
                <a:latin typeface="Arial"/>
                <a:ea typeface="Arial"/>
                <a:cs typeface="Arial"/>
                <a:sym typeface="Arial"/>
              </a:rPr>
              <a:t>* Buffers keep pH steady and within normal limits in living organisms</a:t>
            </a:r>
            <a:r>
              <a:rPr lang="en-US" sz="2200" dirty="0" smtClean="0">
                <a:solidFill>
                  <a:srgbClr val="000000"/>
                </a:solidFill>
                <a:latin typeface="Arial"/>
                <a:ea typeface="Arial"/>
                <a:cs typeface="Arial"/>
                <a:sym typeface="Arial"/>
              </a:rPr>
              <a:t>.</a:t>
            </a:r>
            <a:endParaRPr lang="en-US" sz="2200" dirty="0">
              <a:solidFill>
                <a:srgbClr val="000000"/>
              </a:solidFill>
              <a:latin typeface="Arial"/>
              <a:ea typeface="Arial"/>
              <a:cs typeface="Arial"/>
              <a:sym typeface="Arial"/>
            </a:endParaRPr>
          </a:p>
        </p:txBody>
      </p:sp>
      <p:pic>
        <p:nvPicPr>
          <p:cNvPr id="222" name="Shape 222"/>
          <p:cNvPicPr preferRelativeResize="0"/>
          <p:nvPr/>
        </p:nvPicPr>
        <p:blipFill>
          <a:blip r:embed="rId3"/>
          <a:stretch>
            <a:fillRect/>
          </a:stretch>
        </p:blipFill>
        <p:spPr>
          <a:xfrm>
            <a:off x="4846320" y="365760"/>
            <a:ext cx="3775320" cy="6172200"/>
          </a:xfrm>
          <a:prstGeom prst="rect">
            <a:avLst/>
          </a:prstGeom>
        </p:spPr>
      </p:pic>
    </p:spTree>
    <p:extLst>
      <p:ext uri="{BB962C8B-B14F-4D97-AF65-F5344CB8AC3E}">
        <p14:creationId xmlns:p14="http://schemas.microsoft.com/office/powerpoint/2010/main" val="2254964022"/>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p:nvPr/>
        </p:nvSpPr>
        <p:spPr>
          <a:xfrm>
            <a:off x="152400" y="217107"/>
            <a:ext cx="3902527" cy="6368047"/>
          </a:xfrm>
          <a:prstGeom prst="rect">
            <a:avLst/>
          </a:prstGeom>
        </p:spPr>
        <p:txBody>
          <a:bodyPr lIns="34290" tIns="34290" rIns="34290" bIns="34290" anchor="t" anchorCtr="0">
            <a:noAutofit/>
          </a:bodyPr>
          <a:lstStyle/>
          <a:p>
            <a:r>
              <a:rPr lang="en-US" sz="2200" dirty="0">
                <a:solidFill>
                  <a:srgbClr val="000000"/>
                </a:solidFill>
                <a:latin typeface="Arial"/>
                <a:ea typeface="Arial"/>
                <a:cs typeface="Arial"/>
                <a:sym typeface="Arial"/>
              </a:rPr>
              <a:t>7</a:t>
            </a:r>
            <a:r>
              <a:rPr lang="en-US" sz="2200" dirty="0" smtClean="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pH can be calculated using the formula:</a:t>
            </a:r>
          </a:p>
          <a:p>
            <a:endParaRPr lang="en-US" sz="2200" dirty="0">
              <a:solidFill>
                <a:srgbClr val="000000"/>
              </a:solidFill>
              <a:latin typeface="Arial"/>
              <a:ea typeface="Arial"/>
              <a:cs typeface="Arial"/>
              <a:sym typeface="Arial"/>
            </a:endParaRPr>
          </a:p>
          <a:p>
            <a:pPr algn="ctr"/>
            <a:r>
              <a:rPr lang="en-US" sz="2200" dirty="0" smtClean="0">
                <a:solidFill>
                  <a:srgbClr val="000000"/>
                </a:solidFill>
                <a:latin typeface="Arial"/>
                <a:ea typeface="Arial"/>
                <a:cs typeface="Arial"/>
                <a:sym typeface="Arial"/>
              </a:rPr>
              <a:t>pH = - log (</a:t>
            </a:r>
            <a:r>
              <a:rPr lang="en-US" sz="2200" dirty="0" err="1" smtClean="0">
                <a:solidFill>
                  <a:srgbClr val="000000"/>
                </a:solidFill>
                <a:latin typeface="Arial"/>
                <a:ea typeface="Arial"/>
                <a:cs typeface="Arial"/>
                <a:sym typeface="Arial"/>
              </a:rPr>
              <a:t>a</a:t>
            </a:r>
            <a:r>
              <a:rPr lang="en-US" sz="2200" baseline="-25000" dirty="0" err="1" smtClean="0">
                <a:solidFill>
                  <a:srgbClr val="000000"/>
                </a:solidFill>
                <a:latin typeface="Arial"/>
                <a:ea typeface="Arial"/>
                <a:cs typeface="Arial"/>
                <a:sym typeface="Arial"/>
              </a:rPr>
              <a:t>H</a:t>
            </a:r>
            <a:r>
              <a:rPr lang="en-US" sz="2200" dirty="0" smtClean="0">
                <a:solidFill>
                  <a:srgbClr val="000000"/>
                </a:solidFill>
                <a:latin typeface="Arial"/>
                <a:ea typeface="Arial"/>
                <a:cs typeface="Arial"/>
                <a:sym typeface="Arial"/>
              </a:rPr>
              <a:t>)</a:t>
            </a:r>
          </a:p>
          <a:p>
            <a:endParaRPr lang="en-US" sz="2200" dirty="0" smtClean="0">
              <a:solidFill>
                <a:srgbClr val="000000"/>
              </a:solidFill>
              <a:latin typeface="Arial"/>
              <a:ea typeface="Arial"/>
              <a:cs typeface="Arial"/>
              <a:sym typeface="Arial"/>
            </a:endParaRPr>
          </a:p>
          <a:p>
            <a:r>
              <a:rPr lang="en-US" sz="2200" dirty="0" smtClean="0">
                <a:solidFill>
                  <a:srgbClr val="000000"/>
                </a:solidFill>
                <a:latin typeface="Arial"/>
                <a:ea typeface="Arial"/>
                <a:cs typeface="Arial"/>
                <a:sym typeface="Arial"/>
              </a:rPr>
              <a:t>8. </a:t>
            </a:r>
            <a:r>
              <a:rPr lang="en-US" sz="2200" dirty="0" smtClean="0">
                <a:solidFill>
                  <a:srgbClr val="000000"/>
                </a:solidFill>
                <a:latin typeface="Arial"/>
                <a:ea typeface="Arial"/>
                <a:cs typeface="Arial"/>
                <a:sym typeface="Arial"/>
              </a:rPr>
              <a:t>A logarithmic scale is used to rescale really large numbers (or really small ones) into values much closer to 1</a:t>
            </a:r>
          </a:p>
          <a:p>
            <a:endParaRPr lang="en-US" sz="2200" dirty="0">
              <a:solidFill>
                <a:srgbClr val="000000"/>
              </a:solidFill>
              <a:latin typeface="Arial"/>
              <a:ea typeface="Arial"/>
              <a:cs typeface="Arial"/>
              <a:sym typeface="Arial"/>
            </a:endParaRPr>
          </a:p>
        </p:txBody>
      </p:sp>
      <p:pic>
        <p:nvPicPr>
          <p:cNvPr id="12290" name="Picture 2" descr="https://wiki.ubc.ca/images/9/91/Ph_-_wwwchem.csustan.edu.gif"/>
          <p:cNvPicPr>
            <a:picLocks noChangeAspect="1" noChangeArrowheads="1"/>
          </p:cNvPicPr>
          <p:nvPr/>
        </p:nvPicPr>
        <p:blipFill rotWithShape="1">
          <a:blip r:embed="rId3">
            <a:extLst>
              <a:ext uri="{28A0092B-C50C-407E-A947-70E740481C1C}">
                <a14:useLocalDpi xmlns:a14="http://schemas.microsoft.com/office/drawing/2010/main" val="0"/>
              </a:ext>
            </a:extLst>
          </a:blip>
          <a:srcRect l="7551" r="8001"/>
          <a:stretch/>
        </p:blipFill>
        <p:spPr bwMode="auto">
          <a:xfrm>
            <a:off x="3992420" y="1295400"/>
            <a:ext cx="515332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200" y="4343400"/>
            <a:ext cx="2819400" cy="1200329"/>
          </a:xfrm>
          <a:prstGeom prst="rect">
            <a:avLst/>
          </a:prstGeom>
          <a:noFill/>
        </p:spPr>
        <p:txBody>
          <a:bodyPr wrap="square" rtlCol="0">
            <a:spAutoFit/>
          </a:bodyPr>
          <a:lstStyle/>
          <a:p>
            <a:r>
              <a:rPr lang="en-US" dirty="0" smtClean="0">
                <a:solidFill>
                  <a:srgbClr val="000000"/>
                </a:solidFill>
                <a:latin typeface="Arial"/>
                <a:ea typeface="Arial"/>
                <a:cs typeface="Arial"/>
                <a:sym typeface="Arial"/>
              </a:rPr>
              <a:t>pH </a:t>
            </a:r>
            <a:r>
              <a:rPr lang="en-US" dirty="0">
                <a:solidFill>
                  <a:srgbClr val="000000"/>
                </a:solidFill>
                <a:latin typeface="Arial"/>
                <a:ea typeface="Arial"/>
                <a:cs typeface="Arial"/>
                <a:sym typeface="Arial"/>
              </a:rPr>
              <a:t>= - log (</a:t>
            </a:r>
            <a:r>
              <a:rPr lang="en-US" dirty="0" err="1">
                <a:solidFill>
                  <a:srgbClr val="000000"/>
                </a:solidFill>
                <a:latin typeface="Arial"/>
                <a:ea typeface="Arial"/>
                <a:cs typeface="Arial"/>
                <a:sym typeface="Arial"/>
              </a:rPr>
              <a:t>a</a:t>
            </a:r>
            <a:r>
              <a:rPr lang="en-US" baseline="-25000" dirty="0" err="1">
                <a:solidFill>
                  <a:srgbClr val="000000"/>
                </a:solidFill>
                <a:latin typeface="Arial"/>
                <a:ea typeface="Arial"/>
                <a:cs typeface="Arial"/>
                <a:sym typeface="Arial"/>
              </a:rPr>
              <a:t>H</a:t>
            </a:r>
            <a:r>
              <a:rPr lang="en-US" dirty="0">
                <a:solidFill>
                  <a:srgbClr val="000000"/>
                </a:solidFill>
                <a:latin typeface="Arial"/>
                <a:ea typeface="Arial"/>
                <a:cs typeface="Arial"/>
                <a:sym typeface="Arial"/>
              </a:rPr>
              <a:t>)</a:t>
            </a:r>
          </a:p>
          <a:p>
            <a:r>
              <a:rPr lang="en-US" dirty="0">
                <a:solidFill>
                  <a:srgbClr val="000000"/>
                </a:solidFill>
                <a:latin typeface="Arial"/>
                <a:ea typeface="Arial"/>
                <a:cs typeface="Arial"/>
                <a:sym typeface="Arial"/>
              </a:rPr>
              <a:t>pH = - log (1 x 10</a:t>
            </a:r>
            <a:r>
              <a:rPr lang="en-US" baseline="30000" dirty="0">
                <a:solidFill>
                  <a:srgbClr val="000000"/>
                </a:solidFill>
                <a:latin typeface="Arial"/>
                <a:ea typeface="Arial"/>
                <a:cs typeface="Arial"/>
                <a:sym typeface="Arial"/>
              </a:rPr>
              <a:t>-3</a:t>
            </a:r>
            <a:r>
              <a:rPr lang="en-US" dirty="0">
                <a:solidFill>
                  <a:srgbClr val="000000"/>
                </a:solidFill>
                <a:latin typeface="Arial"/>
                <a:ea typeface="Arial"/>
                <a:cs typeface="Arial"/>
                <a:sym typeface="Arial"/>
              </a:rPr>
              <a:t>)</a:t>
            </a:r>
          </a:p>
          <a:p>
            <a:r>
              <a:rPr lang="en-US" dirty="0" smtClean="0">
                <a:latin typeface="Arial" panose="020B0604020202020204" pitchFamily="34" charset="0"/>
                <a:cs typeface="Arial" panose="020B0604020202020204" pitchFamily="34" charset="0"/>
              </a:rPr>
              <a:t>pH = - (-3)</a:t>
            </a:r>
          </a:p>
          <a:p>
            <a:r>
              <a:rPr lang="en-US" dirty="0" smtClean="0">
                <a:latin typeface="Arial" panose="020B0604020202020204" pitchFamily="34" charset="0"/>
                <a:cs typeface="Arial" panose="020B0604020202020204" pitchFamily="34" charset="0"/>
              </a:rPr>
              <a:t>pH = 3</a:t>
            </a:r>
            <a:endParaRPr lang="en-US" dirty="0">
              <a:latin typeface="Arial" panose="020B0604020202020204" pitchFamily="34" charset="0"/>
              <a:cs typeface="Arial" panose="020B0604020202020204" pitchFamily="34" charset="0"/>
            </a:endParaRPr>
          </a:p>
        </p:txBody>
      </p:sp>
      <p:cxnSp>
        <p:nvCxnSpPr>
          <p:cNvPr id="4" name="Straight Arrow Connector 3"/>
          <p:cNvCxnSpPr/>
          <p:nvPr/>
        </p:nvCxnSpPr>
        <p:spPr>
          <a:xfrm flipV="1">
            <a:off x="2705100" y="2743200"/>
            <a:ext cx="1943100" cy="1905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99818622"/>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lstStyle/>
          <a:p>
            <a:pPr marL="0" indent="0">
              <a:buNone/>
            </a:pPr>
            <a:r>
              <a:rPr lang="en-US" sz="2200" dirty="0">
                <a:solidFill>
                  <a:srgbClr val="000000"/>
                </a:solidFill>
                <a:latin typeface="Arial"/>
                <a:ea typeface="Arial"/>
                <a:cs typeface="Arial"/>
                <a:sym typeface="Arial"/>
              </a:rPr>
              <a:t>9. if you need to find the pH of a substance but don’t know the </a:t>
            </a:r>
            <a:r>
              <a:rPr lang="en-US" sz="2200" dirty="0" err="1">
                <a:solidFill>
                  <a:srgbClr val="000000"/>
                </a:solidFill>
                <a:latin typeface="Arial"/>
                <a:ea typeface="Arial"/>
                <a:cs typeface="Arial"/>
                <a:sym typeface="Arial"/>
              </a:rPr>
              <a:t>a</a:t>
            </a:r>
            <a:r>
              <a:rPr lang="en-US" sz="2200" baseline="-25000" dirty="0" err="1">
                <a:solidFill>
                  <a:srgbClr val="000000"/>
                </a:solidFill>
                <a:latin typeface="Arial"/>
                <a:ea typeface="Arial"/>
                <a:cs typeface="Arial"/>
                <a:sym typeface="Arial"/>
              </a:rPr>
              <a:t>H</a:t>
            </a:r>
            <a:r>
              <a:rPr lang="en-US" sz="2200" dirty="0">
                <a:solidFill>
                  <a:srgbClr val="000000"/>
                </a:solidFill>
                <a:latin typeface="Arial"/>
                <a:ea typeface="Arial"/>
                <a:cs typeface="Arial"/>
                <a:sym typeface="Arial"/>
              </a:rPr>
              <a:t>, use a </a:t>
            </a:r>
            <a:r>
              <a:rPr lang="en-US" sz="2200" b="1" u="sng" dirty="0">
                <a:solidFill>
                  <a:srgbClr val="000000"/>
                </a:solidFill>
                <a:latin typeface="Arial"/>
                <a:ea typeface="Arial"/>
                <a:cs typeface="Arial"/>
                <a:sym typeface="Arial"/>
              </a:rPr>
              <a:t>pH indicator</a:t>
            </a:r>
          </a:p>
          <a:p>
            <a:pPr marL="236538" indent="-236538">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pH indicators change colors based on whether they are placed in an acid or base</a:t>
            </a:r>
          </a:p>
          <a:p>
            <a:pPr marL="236538" indent="-236538">
              <a:buNone/>
            </a:pPr>
            <a:r>
              <a:rPr lang="en-US" sz="2200" dirty="0" smtClean="0">
                <a:solidFill>
                  <a:srgbClr val="000000"/>
                </a:solidFill>
                <a:latin typeface="Arial"/>
                <a:ea typeface="Arial"/>
                <a:cs typeface="Arial"/>
                <a:sym typeface="Arial"/>
              </a:rPr>
              <a:t>	b</a:t>
            </a:r>
            <a:r>
              <a:rPr lang="en-US" sz="2200" dirty="0">
                <a:solidFill>
                  <a:srgbClr val="000000"/>
                </a:solidFill>
                <a:latin typeface="Arial"/>
                <a:ea typeface="Arial"/>
                <a:cs typeface="Arial"/>
                <a:sym typeface="Arial"/>
              </a:rPr>
              <a:t>. Litmus paper</a:t>
            </a:r>
          </a:p>
          <a:p>
            <a:pPr marL="0" indent="0">
              <a:buNone/>
            </a:pPr>
            <a:r>
              <a:rPr lang="en-US" sz="2200" dirty="0">
                <a:solidFill>
                  <a:srgbClr val="000000"/>
                </a:solidFill>
                <a:latin typeface="Arial"/>
                <a:ea typeface="Arial"/>
                <a:cs typeface="Arial"/>
                <a:sym typeface="Arial"/>
              </a:rPr>
              <a:t>	- RED for acidic </a:t>
            </a:r>
            <a:r>
              <a:rPr lang="en-US" sz="2200" dirty="0" smtClean="0">
                <a:solidFill>
                  <a:srgbClr val="000000"/>
                </a:solidFill>
                <a:latin typeface="Arial"/>
                <a:ea typeface="Arial"/>
                <a:cs typeface="Arial"/>
                <a:sym typeface="Arial"/>
              </a:rPr>
              <a:t>solution</a:t>
            </a:r>
          </a:p>
          <a:p>
            <a:pPr marL="0" indent="0">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a:t>
            </a:r>
            <a:r>
              <a:rPr lang="en-US" sz="2200" dirty="0">
                <a:solidFill>
                  <a:srgbClr val="000000"/>
                </a:solidFill>
                <a:latin typeface="Arial"/>
                <a:ea typeface="Arial"/>
                <a:cs typeface="Arial"/>
                <a:sym typeface="Arial"/>
              </a:rPr>
              <a:t>BLUE for basic solutions</a:t>
            </a:r>
          </a:p>
          <a:p>
            <a:pPr marL="0" indent="0">
              <a:buNone/>
            </a:pPr>
            <a:endParaRPr lang="en-US" dirty="0"/>
          </a:p>
        </p:txBody>
      </p:sp>
      <p:pic>
        <p:nvPicPr>
          <p:cNvPr id="13314" name="Picture 2" descr="http://www.dandad.org/var/flickrimage/images/yygpKbDS109LLMo10ysuSSzJTE7LyUzOLtJLzs_VNzUyMdA3tbAwMQayTC3ijVLMkg0sDJJSjOPz9bIK0gE-944xAUTO-c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00400"/>
            <a:ext cx="5407675" cy="33454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cience7acidbase.wikispaces.com/file/view/litmus_paper.jpg/30396560/litmus_pap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75" y="1752600"/>
            <a:ext cx="314325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070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182903" y="177548"/>
            <a:ext cx="8671793" cy="3118274"/>
          </a:xfrm>
          <a:prstGeom prst="rect">
            <a:avLst/>
          </a:prstGeom>
        </p:spPr>
        <p:txBody>
          <a:bodyPr lIns="34290" tIns="34290" rIns="34290" bIns="34290" anchor="t" anchorCtr="0">
            <a:noAutofit/>
          </a:bodyPr>
          <a:lstStyle/>
          <a:p>
            <a:pPr rtl="0">
              <a:lnSpc>
                <a:spcPct val="100000"/>
              </a:lnSpc>
              <a:buNone/>
            </a:pPr>
            <a:r>
              <a:rPr lang="en-US" sz="2200" b="1" dirty="0" smtClean="0">
                <a:solidFill>
                  <a:srgbClr val="000000"/>
                </a:solidFill>
                <a:latin typeface="Arial"/>
                <a:ea typeface="Arial"/>
                <a:cs typeface="Arial"/>
                <a:sym typeface="Arial"/>
              </a:rPr>
              <a:t>Chemistry </a:t>
            </a:r>
            <a:r>
              <a:rPr lang="en-US" sz="2200" b="1" dirty="0">
                <a:solidFill>
                  <a:srgbClr val="000000"/>
                </a:solidFill>
                <a:latin typeface="Arial"/>
                <a:ea typeface="Arial"/>
                <a:cs typeface="Arial"/>
                <a:sym typeface="Arial"/>
              </a:rPr>
              <a:t>of Water</a:t>
            </a:r>
          </a:p>
          <a:p>
            <a:pPr rtl="0">
              <a:lnSpc>
                <a:spcPct val="100000"/>
              </a:lnSpc>
              <a:buNone/>
            </a:pPr>
            <a:r>
              <a:rPr lang="en-US" sz="2200" dirty="0" smtClean="0">
                <a:solidFill>
                  <a:srgbClr val="000000"/>
                </a:solidFill>
                <a:latin typeface="Arial"/>
                <a:ea typeface="Arial"/>
                <a:cs typeface="Arial"/>
                <a:sym typeface="Arial"/>
              </a:rPr>
              <a:t>1</a:t>
            </a:r>
            <a:r>
              <a:rPr lang="en-US" sz="2200" dirty="0">
                <a:solidFill>
                  <a:srgbClr val="000000"/>
                </a:solidFill>
                <a:latin typeface="Arial"/>
                <a:ea typeface="Arial"/>
                <a:cs typeface="Arial"/>
                <a:sym typeface="Arial"/>
              </a:rPr>
              <a:t>. All living things are 70.90% water.</a:t>
            </a:r>
          </a:p>
          <a:p>
            <a:pPr>
              <a:buNone/>
            </a:pPr>
            <a:r>
              <a:rPr lang="en-US" sz="2200" dirty="0">
                <a:solidFill>
                  <a:srgbClr val="000000"/>
                </a:solidFill>
                <a:latin typeface="Arial"/>
                <a:ea typeface="Arial"/>
                <a:cs typeface="Arial"/>
                <a:sym typeface="Arial"/>
              </a:rPr>
              <a:t>2. Because water is a polar molecule, water molecules are hydrogen bonded to each other.</a:t>
            </a:r>
            <a:br>
              <a:rPr lang="en-US" sz="2200" dirty="0">
                <a:solidFill>
                  <a:srgbClr val="000000"/>
                </a:solidFill>
                <a:latin typeface="Arial"/>
                <a:ea typeface="Arial"/>
                <a:cs typeface="Arial"/>
                <a:sym typeface="Arial"/>
              </a:rPr>
            </a:br>
            <a:r>
              <a:rPr lang="en-US" sz="2200" dirty="0">
                <a:solidFill>
                  <a:srgbClr val="000000"/>
                </a:solidFill>
                <a:latin typeface="Arial"/>
                <a:ea typeface="Arial"/>
                <a:cs typeface="Arial"/>
                <a:sym typeface="Arial"/>
              </a:rPr>
              <a:t>3. With hydrogen bonding, water is liquid between </a:t>
            </a:r>
            <a:r>
              <a:rPr lang="en-US" sz="2200" dirty="0" smtClean="0">
                <a:solidFill>
                  <a:srgbClr val="000000"/>
                </a:solidFill>
                <a:latin typeface="Arial"/>
                <a:ea typeface="Arial"/>
                <a:cs typeface="Arial"/>
                <a:sym typeface="Arial"/>
              </a:rPr>
              <a:t>0°C </a:t>
            </a:r>
            <a:r>
              <a:rPr lang="en-US" sz="2200" dirty="0">
                <a:solidFill>
                  <a:srgbClr val="000000"/>
                </a:solidFill>
                <a:latin typeface="Arial"/>
                <a:ea typeface="Arial"/>
                <a:cs typeface="Arial"/>
                <a:sym typeface="Arial"/>
              </a:rPr>
              <a:t>and </a:t>
            </a:r>
            <a:r>
              <a:rPr lang="en-US" sz="2200" dirty="0">
                <a:solidFill>
                  <a:srgbClr val="000000"/>
                </a:solidFill>
                <a:latin typeface="Arial"/>
                <a:ea typeface="Arial"/>
                <a:cs typeface="Arial"/>
                <a:sym typeface="Arial"/>
              </a:rPr>
              <a:t>100°C </a:t>
            </a:r>
            <a:r>
              <a:rPr lang="en-US" sz="2200" dirty="0">
                <a:solidFill>
                  <a:srgbClr val="000000"/>
                </a:solidFill>
                <a:latin typeface="Arial"/>
                <a:ea typeface="Arial"/>
                <a:cs typeface="Arial"/>
                <a:sym typeface="Arial"/>
              </a:rPr>
              <a:t>which is critical for life.</a:t>
            </a:r>
          </a:p>
        </p:txBody>
      </p:sp>
      <p:pic>
        <p:nvPicPr>
          <p:cNvPr id="183" name="Shape 183"/>
          <p:cNvPicPr preferRelativeResize="0"/>
          <p:nvPr/>
        </p:nvPicPr>
        <p:blipFill>
          <a:blip r:embed="rId3"/>
          <a:stretch>
            <a:fillRect/>
          </a:stretch>
        </p:blipFill>
        <p:spPr>
          <a:xfrm>
            <a:off x="1468102" y="3478117"/>
            <a:ext cx="5426887" cy="3053992"/>
          </a:xfrm>
          <a:prstGeom prst="rect">
            <a:avLst/>
          </a:prstGeom>
        </p:spPr>
      </p:pic>
    </p:spTree>
    <p:extLst>
      <p:ext uri="{BB962C8B-B14F-4D97-AF65-F5344CB8AC3E}">
        <p14:creationId xmlns:p14="http://schemas.microsoft.com/office/powerpoint/2010/main" val="126266903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228601"/>
            <a:ext cx="8595360" cy="6355080"/>
          </a:xfrm>
        </p:spPr>
        <p:txBody>
          <a:bodyPr>
            <a:normAutofit/>
          </a:bodyPr>
          <a:lstStyle/>
          <a:p>
            <a:pPr marL="0" indent="0">
              <a:buNone/>
            </a:pPr>
            <a:r>
              <a:rPr lang="en-US" sz="2200" b="1" dirty="0" smtClean="0">
                <a:latin typeface="Arial" panose="020B0604020202020204" pitchFamily="34" charset="0"/>
                <a:cs typeface="Arial" panose="020B0604020202020204" pitchFamily="34" charset="0"/>
              </a:rPr>
              <a:t>Chemical Structure</a:t>
            </a:r>
          </a:p>
          <a:p>
            <a:pPr marL="0" indent="0">
              <a:buNone/>
            </a:pPr>
            <a:r>
              <a:rPr lang="en-US" sz="2200" dirty="0" smtClean="0">
                <a:latin typeface="Arial" panose="020B0604020202020204" pitchFamily="34" charset="0"/>
                <a:cs typeface="Arial" panose="020B0604020202020204" pitchFamily="34" charset="0"/>
              </a:rPr>
              <a:t>1. Water is composed of 2 hydrogen atoms and 1 oxygen atom so it’s chemical formula is H</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O</a:t>
            </a:r>
          </a:p>
          <a:p>
            <a:pPr marL="0" indent="0">
              <a:buNone/>
            </a:pPr>
            <a:r>
              <a:rPr lang="en-US" sz="2200" dirty="0" smtClean="0">
                <a:latin typeface="Arial" panose="020B0604020202020204" pitchFamily="34" charset="0"/>
                <a:cs typeface="Arial" panose="020B0604020202020204" pitchFamily="34" charset="0"/>
              </a:rPr>
              <a:t>2. Water contains POLAR COVALENT BONDS between hydrogen and oxygen atoms</a:t>
            </a:r>
          </a:p>
          <a:p>
            <a:pPr marL="280988" indent="-280988">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 COVALENT means that the electrons are shared between the atoms</a:t>
            </a:r>
          </a:p>
          <a:p>
            <a:pPr marL="280988" indent="-280988">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b. POLAR means that the sharing is not equal</a:t>
            </a:r>
          </a:p>
          <a:p>
            <a:pPr marL="855663" indent="-855663">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 oxygen is more electronegative so it tends to hog to the shared electrons. As a result, it has a </a:t>
            </a:r>
            <a:r>
              <a:rPr lang="en-US" sz="2200" i="1" dirty="0" smtClean="0">
                <a:latin typeface="Arial" panose="020B0604020202020204" pitchFamily="34" charset="0"/>
                <a:cs typeface="Arial" panose="020B0604020202020204" pitchFamily="34" charset="0"/>
              </a:rPr>
              <a:t>slightly</a:t>
            </a:r>
            <a:r>
              <a:rPr lang="en-US" sz="2200" dirty="0" smtClean="0">
                <a:latin typeface="Arial" panose="020B0604020202020204" pitchFamily="34" charset="0"/>
                <a:cs typeface="Arial" panose="020B0604020202020204" pitchFamily="34" charset="0"/>
              </a:rPr>
              <a:t> negative charge</a:t>
            </a:r>
          </a:p>
          <a:p>
            <a:pPr marL="855663" indent="-855663">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 hydrogen has a </a:t>
            </a:r>
            <a:r>
              <a:rPr lang="en-US" sz="2200" i="1" dirty="0" smtClean="0">
                <a:latin typeface="Arial" panose="020B0604020202020204" pitchFamily="34" charset="0"/>
                <a:cs typeface="Arial" panose="020B0604020202020204" pitchFamily="34" charset="0"/>
              </a:rPr>
              <a:t>slightly</a:t>
            </a:r>
            <a:r>
              <a:rPr lang="en-US" sz="2200" dirty="0" smtClean="0">
                <a:latin typeface="Arial" panose="020B0604020202020204" pitchFamily="34" charset="0"/>
                <a:cs typeface="Arial" panose="020B0604020202020204" pitchFamily="34" charset="0"/>
              </a:rPr>
              <a:t> positive charge </a:t>
            </a:r>
          </a:p>
        </p:txBody>
      </p:sp>
      <p:sp>
        <p:nvSpPr>
          <p:cNvPr id="4" name="TextBox 3"/>
          <p:cNvSpPr txBox="1"/>
          <p:nvPr/>
        </p:nvSpPr>
        <p:spPr>
          <a:xfrm>
            <a:off x="914400" y="5105400"/>
            <a:ext cx="6781800" cy="1384995"/>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Electronegativity is a measure of the tendency of an atom to attract a bonding pair of electrons.</a:t>
            </a:r>
            <a:endParaRPr lang="en-US" sz="28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39333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228601"/>
            <a:ext cx="8595360" cy="6355080"/>
          </a:xfrm>
        </p:spPr>
        <p:txBody>
          <a:bodyPr>
            <a:normAutofit/>
          </a:bodyPr>
          <a:lstStyle/>
          <a:p>
            <a:pPr marL="0" indent="0">
              <a:buNone/>
            </a:pPr>
            <a:r>
              <a:rPr lang="en-US" sz="2200" dirty="0" smtClean="0">
                <a:latin typeface="Arial" panose="020B0604020202020204" pitchFamily="34" charset="0"/>
                <a:cs typeface="Arial" panose="020B0604020202020204" pitchFamily="34" charset="0"/>
              </a:rPr>
              <a:t>3. As a result of the </a:t>
            </a:r>
            <a:r>
              <a:rPr lang="en-US" sz="2200" i="1" dirty="0" smtClean="0">
                <a:latin typeface="Arial" panose="020B0604020202020204" pitchFamily="34" charset="0"/>
                <a:cs typeface="Arial" panose="020B0604020202020204" pitchFamily="34" charset="0"/>
              </a:rPr>
              <a:t>slight</a:t>
            </a:r>
            <a:r>
              <a:rPr lang="en-US" sz="2200" dirty="0" smtClean="0">
                <a:latin typeface="Arial" panose="020B0604020202020204" pitchFamily="34" charset="0"/>
                <a:cs typeface="Arial" panose="020B0604020202020204" pitchFamily="34" charset="0"/>
              </a:rPr>
              <a:t> charges on the water molecule, HYDROGEN bonds can form between water molecules, which can account for some of its properties</a:t>
            </a:r>
            <a:endParaRPr lang="en-US" sz="2200" dirty="0">
              <a:latin typeface="Arial" panose="020B0604020202020204" pitchFamily="34" charset="0"/>
              <a:cs typeface="Arial" panose="020B0604020202020204" pitchFamily="34" charset="0"/>
            </a:endParaRPr>
          </a:p>
        </p:txBody>
      </p:sp>
      <p:pic>
        <p:nvPicPr>
          <p:cNvPr id="4" name="Picture 2" descr="http://bio1151.nicerweb.com/Locked/media/ch02/02_13PolarCovalentBonds-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5129"/>
            <a:ext cx="4449620" cy="37196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iology.arizona.edu/biochemistry/tutorials/chemistry/graphics/wat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05129"/>
            <a:ext cx="3801762" cy="38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642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3074" name="Picture 2" descr="http://www.exploringnature.org/graphics/insects/water_strider_diag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590801"/>
            <a:ext cx="5522257" cy="4267200"/>
          </a:xfrm>
          <a:prstGeom prst="rect">
            <a:avLst/>
          </a:prstGeom>
          <a:noFill/>
          <a:extLst>
            <a:ext uri="{909E8E84-426E-40DD-AFC4-6F175D3DCCD1}">
              <a14:hiddenFill xmlns:a14="http://schemas.microsoft.com/office/drawing/2010/main">
                <a:solidFill>
                  <a:srgbClr val="FFFFFF"/>
                </a:solidFill>
              </a14:hiddenFill>
            </a:ext>
          </a:extLst>
        </p:spPr>
      </p:pic>
      <p:sp>
        <p:nvSpPr>
          <p:cNvPr id="188" name="Shape 188"/>
          <p:cNvSpPr txBox="1">
            <a:spLocks noGrp="1"/>
          </p:cNvSpPr>
          <p:nvPr>
            <p:ph type="body" idx="1"/>
          </p:nvPr>
        </p:nvSpPr>
        <p:spPr>
          <a:xfrm>
            <a:off x="182746" y="177818"/>
            <a:ext cx="8580959" cy="3239144"/>
          </a:xfrm>
          <a:prstGeom prst="rect">
            <a:avLst/>
          </a:prstGeom>
        </p:spPr>
        <p:txBody>
          <a:bodyPr lIns="34290" tIns="34290" rIns="34290" bIns="34290" anchor="t" anchorCtr="0">
            <a:noAutofit/>
          </a:bodyPr>
          <a:lstStyle/>
          <a:p>
            <a:pPr rtl="0">
              <a:lnSpc>
                <a:spcPct val="100000"/>
              </a:lnSpc>
              <a:buNone/>
            </a:pPr>
            <a:r>
              <a:rPr lang="en-US" sz="2200" b="1" dirty="0" smtClean="0">
                <a:solidFill>
                  <a:srgbClr val="000000"/>
                </a:solidFill>
                <a:latin typeface="Arial"/>
                <a:ea typeface="Arial"/>
                <a:cs typeface="Arial"/>
                <a:sym typeface="Arial"/>
              </a:rPr>
              <a:t>Properties </a:t>
            </a:r>
            <a:r>
              <a:rPr lang="en-US" sz="2200" b="1" dirty="0">
                <a:solidFill>
                  <a:srgbClr val="000000"/>
                </a:solidFill>
                <a:latin typeface="Arial"/>
                <a:ea typeface="Arial"/>
                <a:cs typeface="Arial"/>
                <a:sym typeface="Arial"/>
              </a:rPr>
              <a:t>of Water</a:t>
            </a:r>
          </a:p>
          <a:p>
            <a:pPr rtl="0">
              <a:lnSpc>
                <a:spcPct val="100000"/>
              </a:lnSpc>
              <a:buNone/>
            </a:pPr>
            <a:r>
              <a:rPr lang="en-US" sz="2200" dirty="0" smtClean="0">
                <a:solidFill>
                  <a:srgbClr val="000000"/>
                </a:solidFill>
                <a:latin typeface="Arial"/>
                <a:ea typeface="Arial"/>
                <a:cs typeface="Arial"/>
                <a:sym typeface="Arial"/>
              </a:rPr>
              <a:t>1</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Water can be attracted to itself and other compounds</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COHESION </a:t>
            </a:r>
            <a:r>
              <a:rPr lang="en-US" sz="2200" dirty="0">
                <a:solidFill>
                  <a:srgbClr val="000000"/>
                </a:solidFill>
                <a:latin typeface="Arial"/>
                <a:ea typeface="Arial"/>
                <a:cs typeface="Arial"/>
                <a:sym typeface="Arial"/>
              </a:rPr>
              <a:t>= an attraction between molecules of the same substance</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a:t>
            </a:r>
            <a:r>
              <a:rPr lang="en-US" sz="2200" dirty="0">
                <a:solidFill>
                  <a:srgbClr val="000000"/>
                </a:solidFill>
                <a:latin typeface="Arial"/>
                <a:ea typeface="Arial"/>
                <a:cs typeface="Arial"/>
                <a:sym typeface="Arial"/>
              </a:rPr>
              <a:t>ADHESION = an attraction between molecules of different substances</a:t>
            </a:r>
          </a:p>
          <a:p>
            <a:pPr rtl="0">
              <a:lnSpc>
                <a:spcPct val="100000"/>
              </a:lnSpc>
              <a:buNone/>
            </a:pPr>
            <a:endParaRPr lang="en-US" sz="2200" dirty="0">
              <a:solidFill>
                <a:srgbClr val="000000"/>
              </a:solidFill>
              <a:latin typeface="Arial"/>
              <a:ea typeface="Arial"/>
              <a:cs typeface="Arial"/>
              <a:sym typeface="Arial"/>
            </a:endParaRPr>
          </a:p>
        </p:txBody>
      </p:sp>
      <p:sp>
        <p:nvSpPr>
          <p:cNvPr id="2" name="TextBox 1"/>
          <p:cNvSpPr txBox="1"/>
          <p:nvPr/>
        </p:nvSpPr>
        <p:spPr>
          <a:xfrm>
            <a:off x="5334000" y="2438400"/>
            <a:ext cx="3505200" cy="313932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Water striders use cohesion to seemingly walk on water. Cohesion between water molecules creates SURFACE TENSION at the surface of the water. The surface water molecules bond very strongly to each other and as long as the water strider doesn’t break those bonds, he can walk across the surface.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1713656"/>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182746" y="177818"/>
            <a:ext cx="8580959" cy="3239144"/>
          </a:xfrm>
          <a:prstGeom prst="rect">
            <a:avLst/>
          </a:prstGeom>
        </p:spPr>
        <p:txBody>
          <a:bodyPr lIns="34290" tIns="34290" rIns="34290" bIns="34290" anchor="t" anchorCtr="0">
            <a:noAutofit/>
          </a:bodyPr>
          <a:lstStyle/>
          <a:p>
            <a:pPr rtl="0">
              <a:lnSpc>
                <a:spcPct val="100000"/>
              </a:lnSpc>
              <a:buNone/>
            </a:pPr>
            <a:r>
              <a:rPr lang="en-US" sz="2200" dirty="0" smtClean="0">
                <a:solidFill>
                  <a:srgbClr val="000000"/>
                </a:solidFill>
                <a:latin typeface="Arial"/>
                <a:ea typeface="Arial"/>
                <a:cs typeface="Arial"/>
                <a:sym typeface="Arial"/>
              </a:rPr>
              <a:t>2. </a:t>
            </a:r>
            <a:r>
              <a:rPr lang="en-US" sz="2200" dirty="0">
                <a:solidFill>
                  <a:srgbClr val="000000"/>
                </a:solidFill>
                <a:latin typeface="Arial"/>
                <a:ea typeface="Arial"/>
                <a:cs typeface="Arial"/>
                <a:sym typeface="Arial"/>
              </a:rPr>
              <a:t>The temperature of liquid water rises and falls more slowly than that of most other liquids..</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CALORIE is </a:t>
            </a:r>
            <a:r>
              <a:rPr lang="en-US" sz="2200" dirty="0">
                <a:solidFill>
                  <a:srgbClr val="000000"/>
                </a:solidFill>
                <a:latin typeface="Arial"/>
                <a:ea typeface="Arial"/>
                <a:cs typeface="Arial"/>
                <a:sym typeface="Arial"/>
              </a:rPr>
              <a:t>amount of heat energy required to raise temperature of one gram of water </a:t>
            </a:r>
            <a:r>
              <a:rPr lang="en-US" sz="2200" dirty="0" smtClean="0">
                <a:solidFill>
                  <a:srgbClr val="000000"/>
                </a:solidFill>
                <a:latin typeface="Arial"/>
                <a:ea typeface="Arial"/>
                <a:cs typeface="Arial"/>
                <a:sym typeface="Arial"/>
              </a:rPr>
              <a:t>1°C</a:t>
            </a:r>
            <a:r>
              <a:rPr lang="en-US" sz="2200" dirty="0">
                <a:solidFill>
                  <a:srgbClr val="000000"/>
                </a:solidFill>
                <a:latin typeface="Arial"/>
                <a:ea typeface="Arial"/>
                <a:cs typeface="Arial"/>
                <a:sym typeface="Arial"/>
              </a:rPr>
              <a:t>.</a:t>
            </a:r>
            <a:br>
              <a:rPr lang="en-US" sz="2200" dirty="0">
                <a:solidFill>
                  <a:srgbClr val="000000"/>
                </a:solidFill>
                <a:latin typeface="Arial"/>
                <a:ea typeface="Arial"/>
                <a:cs typeface="Arial"/>
                <a:sym typeface="Arial"/>
              </a:rPr>
            </a:br>
            <a:r>
              <a:rPr lang="en-US" sz="2200" dirty="0">
                <a:solidFill>
                  <a:srgbClr val="000000"/>
                </a:solidFill>
                <a:latin typeface="Arial"/>
                <a:ea typeface="Arial"/>
                <a:cs typeface="Arial"/>
                <a:sym typeface="Arial"/>
              </a:rPr>
              <a:t>b. Because water holds more heat, its temperature falls more slowly than other liquids; this </a:t>
            </a:r>
            <a:r>
              <a:rPr lang="en-US" sz="2200" dirty="0" smtClean="0">
                <a:solidFill>
                  <a:srgbClr val="000000"/>
                </a:solidFill>
                <a:latin typeface="Arial"/>
                <a:ea typeface="Arial"/>
                <a:cs typeface="Arial"/>
                <a:sym typeface="Arial"/>
              </a:rPr>
              <a:t>protects organisms </a:t>
            </a:r>
            <a:r>
              <a:rPr lang="en-US" sz="2200" dirty="0">
                <a:solidFill>
                  <a:srgbClr val="000000"/>
                </a:solidFill>
                <a:latin typeface="Arial"/>
                <a:ea typeface="Arial"/>
                <a:cs typeface="Arial"/>
                <a:sym typeface="Arial"/>
              </a:rPr>
              <a:t>from rapid temperature changes and helps them maintain normal temperatures.</a:t>
            </a:r>
          </a:p>
        </p:txBody>
      </p:sp>
      <p:pic>
        <p:nvPicPr>
          <p:cNvPr id="5" name="Shape 189"/>
          <p:cNvPicPr preferRelativeResize="0"/>
          <p:nvPr/>
        </p:nvPicPr>
        <p:blipFill>
          <a:blip r:embed="rId3"/>
          <a:stretch>
            <a:fillRect/>
          </a:stretch>
        </p:blipFill>
        <p:spPr>
          <a:xfrm>
            <a:off x="2527866" y="3200400"/>
            <a:ext cx="4825688" cy="3107497"/>
          </a:xfrm>
          <a:prstGeom prst="rect">
            <a:avLst/>
          </a:prstGeom>
        </p:spPr>
      </p:pic>
    </p:spTree>
    <p:extLst>
      <p:ext uri="{BB962C8B-B14F-4D97-AF65-F5344CB8AC3E}">
        <p14:creationId xmlns:p14="http://schemas.microsoft.com/office/powerpoint/2010/main" val="3702484540"/>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3. </a:t>
            </a:r>
            <a:r>
              <a:rPr lang="en-US" sz="2200" dirty="0" smtClean="0">
                <a:solidFill>
                  <a:srgbClr val="000000"/>
                </a:solidFill>
                <a:latin typeface="Arial"/>
                <a:ea typeface="Arial"/>
                <a:cs typeface="Arial"/>
                <a:sym typeface="Arial"/>
              </a:rPr>
              <a:t>Pure water possesses a low electrical conductivity (ability to conduct an electrical charge)</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When you add other compounds, like </a:t>
            </a:r>
            <a:r>
              <a:rPr lang="en-US" sz="2200" dirty="0" err="1" smtClean="0">
                <a:solidFill>
                  <a:srgbClr val="000000"/>
                </a:solidFill>
                <a:latin typeface="Arial"/>
                <a:ea typeface="Arial"/>
                <a:cs typeface="Arial"/>
                <a:sym typeface="Arial"/>
              </a:rPr>
              <a:t>NaCl</a:t>
            </a:r>
            <a:r>
              <a:rPr lang="en-US" sz="2200" dirty="0" smtClean="0">
                <a:solidFill>
                  <a:srgbClr val="000000"/>
                </a:solidFill>
                <a:latin typeface="Arial"/>
                <a:ea typeface="Arial"/>
                <a:cs typeface="Arial"/>
                <a:sym typeface="Arial"/>
              </a:rPr>
              <a:t> to water, you increase the conductivity</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This is why lifeguards make you get out of the pool when there is lightning</a:t>
            </a:r>
            <a:endParaRPr lang="en-US" sz="2200" dirty="0">
              <a:solidFill>
                <a:srgbClr val="000000"/>
              </a:solidFill>
              <a:latin typeface="Arial"/>
              <a:ea typeface="Arial"/>
              <a:cs typeface="Arial"/>
              <a:sym typeface="Arial"/>
            </a:endParaRPr>
          </a:p>
        </p:txBody>
      </p:sp>
      <p:pic>
        <p:nvPicPr>
          <p:cNvPr id="4098" name="Picture 2" descr="http://library.thinkquest.org/03oct/01428/lightening_pics/lightening_strik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15945"/>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8769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smtClean="0">
                <a:solidFill>
                  <a:srgbClr val="000000"/>
                </a:solidFill>
                <a:latin typeface="Arial"/>
                <a:ea typeface="Arial"/>
                <a:cs typeface="Arial"/>
                <a:sym typeface="Arial"/>
              </a:rPr>
              <a:t>4. Water has a maximum density at 4°C</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density = mass/volume</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Celsius = metric temperature scale</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c. This means that ice is less dense than liquid water, so it floats</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	- it also explains why aquatic creatures can still survive in 	frozen ponds (only the surface is frozen!).</a:t>
            </a:r>
            <a:endParaRPr lang="en-US" sz="2200" dirty="0">
              <a:solidFill>
                <a:srgbClr val="000000"/>
              </a:solidFill>
              <a:latin typeface="Arial"/>
              <a:ea typeface="Arial"/>
              <a:cs typeface="Arial"/>
              <a:sym typeface="Arial"/>
            </a:endParaRPr>
          </a:p>
        </p:txBody>
      </p:sp>
      <p:pic>
        <p:nvPicPr>
          <p:cNvPr id="5122" name="Picture 2" descr="https://encrypted-tbn3.gstatic.com/images?q=tbn:ANd9GcQtbfhR2hmno1Azy4vxIqwo90bE0yZtIqn6IPTqE6EkX4UwgPm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95600"/>
            <a:ext cx="739392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559612"/>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82858" y="175815"/>
            <a:ext cx="8682323" cy="2689312"/>
          </a:xfrm>
          <a:prstGeom prst="rect">
            <a:avLst/>
          </a:prstGeom>
        </p:spPr>
        <p:txBody>
          <a:bodyPr lIns="34290" tIns="34290" rIns="34290" bIns="34290" anchor="t" anchorCtr="0">
            <a:noAutofit/>
          </a:bodyPr>
          <a:lstStyle/>
          <a:p>
            <a:pPr rtl="0">
              <a:lnSpc>
                <a:spcPct val="100000"/>
              </a:lnSpc>
              <a:buNone/>
            </a:pPr>
            <a:r>
              <a:rPr lang="en-US" sz="2200" dirty="0">
                <a:solidFill>
                  <a:srgbClr val="000000"/>
                </a:solidFill>
                <a:latin typeface="Arial"/>
                <a:ea typeface="Arial"/>
                <a:cs typeface="Arial"/>
                <a:sym typeface="Arial"/>
              </a:rPr>
              <a:t>5</a:t>
            </a:r>
            <a:r>
              <a:rPr lang="en-US" sz="2200" dirty="0" smtClean="0">
                <a:solidFill>
                  <a:srgbClr val="000000"/>
                </a:solidFill>
                <a:latin typeface="Arial"/>
                <a:ea typeface="Arial"/>
                <a:cs typeface="Arial"/>
                <a:sym typeface="Arial"/>
              </a:rPr>
              <a:t>. The boiling point of water depends on the pressure</a:t>
            </a:r>
          </a:p>
          <a:p>
            <a:pPr rtl="0">
              <a:lnSpc>
                <a:spcPct val="100000"/>
              </a:lnSpc>
              <a:buNone/>
            </a:pPr>
            <a:r>
              <a:rPr lang="en-US" sz="2200" dirty="0" smtClean="0">
                <a:solidFill>
                  <a:srgbClr val="000000"/>
                </a:solidFill>
                <a:latin typeface="Arial"/>
                <a:ea typeface="Arial"/>
                <a:cs typeface="Arial"/>
                <a:sym typeface="Arial"/>
              </a:rPr>
              <a:t>	a</a:t>
            </a: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At sea level (Philadelphia), water boils at 100°C</a:t>
            </a:r>
          </a:p>
          <a:p>
            <a:pPr>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b. At 5,280 feet above sea level (Denver), water boils at 95°C</a:t>
            </a:r>
          </a:p>
          <a:p>
            <a:pPr rtl="0">
              <a:lnSpc>
                <a:spcPct val="100000"/>
              </a:lnSpc>
              <a:buNone/>
            </a:pPr>
            <a:r>
              <a:rPr lang="en-US" sz="2200" dirty="0">
                <a:solidFill>
                  <a:srgbClr val="000000"/>
                </a:solidFill>
                <a:latin typeface="Arial"/>
                <a:ea typeface="Arial"/>
                <a:cs typeface="Arial"/>
                <a:sym typeface="Arial"/>
              </a:rPr>
              <a:t>	</a:t>
            </a:r>
            <a:r>
              <a:rPr lang="en-US" sz="2200" dirty="0" smtClean="0">
                <a:solidFill>
                  <a:srgbClr val="000000"/>
                </a:solidFill>
                <a:latin typeface="Arial"/>
                <a:ea typeface="Arial"/>
                <a:cs typeface="Arial"/>
                <a:sym typeface="Arial"/>
              </a:rPr>
              <a:t>c. At 29,000 feet above sea level (peak of Mt. Everest), water boils at 68°C</a:t>
            </a:r>
          </a:p>
          <a:p>
            <a:pPr rtl="0">
              <a:lnSpc>
                <a:spcPct val="100000"/>
              </a:lnSpc>
              <a:buNone/>
            </a:pPr>
            <a:endParaRPr lang="en-US" sz="2200" dirty="0">
              <a:solidFill>
                <a:srgbClr val="000000"/>
              </a:solidFill>
              <a:latin typeface="Arial"/>
              <a:ea typeface="Arial"/>
              <a:cs typeface="Arial"/>
              <a:sym typeface="Arial"/>
            </a:endParaRPr>
          </a:p>
        </p:txBody>
      </p:sp>
      <p:sp>
        <p:nvSpPr>
          <p:cNvPr id="2" name="AutoShape 2" descr="data:image/jpeg;base64,/9j/4AAQSkZJRgABAQAAAQABAAD/2wCEAAkGBhQSEBQUEBQUFRUUFBQUFBUUFBAUFBUUFBUVFBYVFRUYHCYeFxojGRUVHy8hIycpLCwtFR4xNTAqNSYrLCkBCQoKDgwOGg8PGiwkHyQtLSwsKSwvLCwpKSwsLCwsLCwsLywsLCwsLCksKSwsKSkpKSwpLCkpLCwpLCwpLCwsKf/AABEIAKgBGAMBIgACEQEDEQH/xAAcAAABBQEBAQAAAAAAAAAAAAABAAIEBQYDBwj/xABQEAACAQIEAgYECAgLBgcAAAABAgMAEQQSITEFQQYTIlFxgQdhkaEUIzJCkrHB0RZDUlNicpPCFSQzRGOCotLh8PFUdJSys9MXJTQ2ZIPD/8QAGQEAAwEBAQAAAAAAAAAAAAAAAAECAwQF/8QALBEAAgIBAwMCBgIDAQAAAAAAAAECEQMSITETQVGRoQQiYYGx8EJxUtHhI//aAAwDAQACEQMRAD8A3IoikBTgKk0EBThSApwFAUICjanWo2pBQAKNqIFKgAWpWp1GkFDQKdalaiKABauyLTAK7oNKaEwIKMgpyLSemSNRakKtMiWpGWmgZHkriVqQ4pmWiwOaxV2VKKrXYLQICCuMoqTkrlItMCOK6LTctOFIYrVylFSQtcpVoBETLQC11tQtUljLUKeRQtRYUNK0VFOo2oAFCnWpUgK61ECnWoCgocBTgKApwoFQRRpUbUAKhanWpW8aABajalm8PdXHEY2OMXkdEA1OZlG3nRYUzvajaqKTpxgV3xUP0wfqrl/4iYD/AGqI+Fz9lJselmkFd46y7ekLADU4mMX2uJAD4dnWnx+kfh/LEofBZT+7QmhOLNWEoGOqBPSLgToJr+EeIP1R1Kj6Y4c/J60+GGxlv+lVakLRIuYo6kZapl6Uxckn/wCHxP2pXQdJUP4rEfsJv7tGpC0PwWDpTBFUT+Gx+an/AGMn3URxr+hn/Zn7aLQaX4JyRV2EdVo46PzM/wBAffTvwgH5mf6A++jUhaH4LArXNkqCeP8A9BP9EffTf4d/oZ/or99GpBpfglmOhlqCeOj8xiPof41xfpGB+IxP7L/GlqRWl+C3UUx0qibppGPxGL/4eT7qhYv0kwRi7xYoD1wMPrpa1+2Ppy8F+602sdL6XsF+TiP2LfZUeT0x4JflJiB4xMPrFLWi1CXg3NqVqxa+ljClA6x4oqdmELEHW24FcE9NWAv2hiF/+oED3j6qa34E4uPJvAKRFRuGcSjxESTQNnjcXU2ttuCORFS7UCG2oU+1KiwPFh06A/ES/TxP/e+yukfpCA/FT+Uk32zVR/BJ0HaV/Zeq/FY9xe4PmpH2VwRtvZHvzxY0t37m1X0moN48T+0++SifSqn5vEecij9415pPxtr2vbwuPtqOeKX3J9t66VikcMp4U6/fyeon0rryim/4jL99cn9Kh5QP54ub6gorzMcRHr9gNOGMU87e6h4mJZMX6/8Ap6E/pMc/iQfHEYw/VIKh4r0hMR/6eLzkxp//AFrHLJ3G/v8AeKcZqXTo1Usb4O3F+lcspIGWMcurMw253ZyagfDh2WPWF9NS/kdwSb+NRsW4LV1wih1y/OF7esH/ABrppKPBwJylkaT37Gk4Vw+GZS4LAH5vVCZgQb2LsUFW8PDlUXjyg2Fs8EK6+tUv/wAx89qoOh2JymRDz1Hjt9laqLavO+InKMnHsejhjqipdw/As4Gcpp/8fDS+wkIR4V2Xg6nnH5cOwh/fNGI1Ow7VydaS8eiNZYk93fqc8NwoJtJb9XBQL7xVikjj+czeAhUU0UbUnnb7L0I6S8hM7c8RiT/ViHvauUmKlA7DufXJIp/srEL/AExSO9PQa7VHWbK6aHLiZPzjn1q6J7jG31iikkhPafGLe9jbCyqbb26sFiQNbZaYKnQYtQmV9dbrlIuCNmB5EU45pImWNdiMuHdgCuMksdrdWPeI6jPe5AxmIYg2Kxh3N+4hI7A+daAcT7N5IYXPN26q59Z0186i4jjClOzbMBbKAoA/VA0C7bVfXZCx2UTSt/tOOHmF/wCYCj1j8sTjD4yxr+6T7qbIxbVjrf8Az4U4rrpf/HnSeaRr0ohLSH8dP54h29yon11waNxe80xuebX8u+3ib+uuqrTwnfUvLLyNY4rsQmgHMyX7xKy+8hrVy+AHW7TctOuBv4nqx7LedWmWuMlNZpeQ6cfBAGFA+fiR4YgAnzCa1GlQrs8nrzymUezIv11YXqBjTYGtI5pt8h0omZ41xeRQEUr2mt/JQ/3SffVvw7hSvJIckZy2tmijOuott4d+9Z3FnNioR+mD/aB+yvQeiuDzdX/SSr7M1vqUV6MW46aOOaT1Xwj1bAYVY4kRAFCqNALC9gTp41JpGlW554qNKlQIq2windFPiqn7K4tweE7xRn+otTRTgKdIrUynxHRDByfLw0TeTD6jUN/Rxw874VPJpB+9WmC04CnZO5kj6LOHH+bD6b/fUDH+hbASfyYliP6Elx7HDVvgKOWgDxXi3oMlS5ws6v3K6lG8Aykg+YFYrG9HMVFKIpI2znYWOthfcgaWB19VfT+Wuc8CuAHAaxuLgGxta45jQnbvot9iovfc+XOP8GbDYh4XILJYEja5UN9tQMO2VwR/m9e3ekf0byYk9fhiGdVymIhVZgCTdWHyzrax17q8VxGGZGIYEEGxBFiCORHfVY9TglPkJNKeqJe4GMBZJRvHkPiM9z7hWpw8wIBB0Jtz1uCw9ymsrDLkDf0kY0t+lv7Prq84Q6iNL2uLWJtpfQeJ1tXl547Wz3lJOq+5aYeTcd2m4qww9VS4hVLEmwvqfWSAKssLIcgcq4Q/OKkDTn4euvPki20WSiglyTcWF+ztciwJv539lcYMXmuUsQu5LBR7TXVMYAQCrXIOULle5A2up08xU0+DO0MlcA6WvzJ2X7yaYjKTYliNdbE38NhUjhmFVmvJ6yAeZ537vA1qsBgIgtwq8tgunn500uxE5qJiTMoJsrnW2ttBy0varjhU8KnMQb8iyCw8xWkSNMxtb1jTW/11zngisRlXbuAPtqqM3kvYYk6SHKAStr5hqpO9j3aEedxVTxzgqWugCtqdNAbcjUXEkxMTG223ce4GhJxoOnb7LaDLrck81FjceulY1FrcpsM12ym/qGl+d9edTRHUefByF1eOKZtfyCLgW1NzoD99SJ8TlYho5Yxv8Yo0B9ak+2lKL5N00wMtMFPJuLggjvBFvbTVFuYPgQ3tttUWMB8/8/6VxkPnzttfbSpAjJ27q5vhWN7C9iBsNCR3+FUhkI3tp5Gxqt4lsfBtLkcqsZ0tmBG1xpcHkD9tUvE5GF77WNiALDaw9nM99b4lbBujN4c5sbffKGY89lJ+2vWuheE+NgB+aC5/qp/eavJ+BpmxDnmTlGlx22C6nlpc+Ve29C4fjWb8mP3u33AV61fOl4R5bf8A5t+WbEUhSFKtThDSpUqAIYFPAoU4VQBpwFAU8CgBAUbUaIpCBahlp1qFAwWrC+kX0fLi0aeBQMQouwA/llHf+mBz528K3dqVNOgPnHG4UrGrWsyx5LW2N8p872NMw/FBFIjNYgNFJbXtC1ib/wCdq9R6edFUbMy2USDNtp1l99NtdfOvL+McBaE2lH5Wz6ZLhlA1F9WPurnko1pZ6UJyk7RJ45xYtiA91CHK631ViFAzHKPVsBper0dIDOqRRsp0N1RnuVTbssPXewubVn/wZkSUCBjlItaaM9i66hiAQDc6eINTcZHIIYFlVLRlI9S2WwYhXcMLZRmOikXDamwrllCDpWdClLujY8K4SzQK6mNsy3QMHOQ7aEHKSTvoatJ3kAzMsTAWUuybKoK72IygZtfbWb4awRGtCY1A0bDSTRgg/KBKAoGvqAyn3iuEGMKK2SWVjnKAYl1Ib4y2UxjMbZWHaVh61rDRfDJ3vc0ZwB3UAW0y3UjusNfUPspkHEGSUIoZmNs0ai+/frYbc6qV40xFykwn7FoeodlZALhkdVAsb5sxItehw7pC0Cq4SFus7ZCNIkoU3OYs/ZblpmO9ZdKRd2jQouJzMwiIGm8gGwH6PrqLLxsCRUmV0vsVu4OmgGUdo+VR8T0xjkOUiZD+lG3Mi/ybgmx0O1VeKxKTOGjSRo4wmaQhpCzgakoLhLm/yjfXYWpKD7opfUtOIYxWIWJhmA7RfshQ18o13JsbAd3KpGAeONs0a52tfPIefPa/K3OshOxTsq6gOTKJFD3GcACNr2bQW1Gl772qxwWASONXjeSXNrZWGXMAcy5luAL82uRVSgorYenyaXE8cmY5Uyj1gXAIOxOtra71DxGNltaSUXI1B6snbkbfVTouDkRlhKyEgZURiRpyIYXYk91ttqp8Jw26pnnLFrsGdgh7YJF/yiDp3VH3FFROeId4pFeJ1XW5Sxyn1gjVW1pzccJbK65G1AvkUM2+7tqT5XoY1Thhe3WM5NlYLcag5r3sByJOn1VUYBps/XZC5ZmNigmQOwJsPm58puBt7hWsYKS3Kf0LlMfny3LKC2rGNwupAUmRb2BzWsLW505YZI3Kn5Vu0EZmuuYMDkCaA7g86pYIApkzjFRs4uqlAq5iwzK2azuti1zYZe9r1FfA9fI7hUJJsFu2otspJLEXGxvtvWnTiKNtlhiJ3KswNrBjc5bjKGPMgKdDvqayWKxiuCVRgTYAmQsT5WH+SO8Va4HheJFl6sZZGAiXEKcoYXKZCdtb6aA21FquejnRiNcVGmMdVse2406pmDMuQqSpzNlGc6cgLa1vDRj7mU22UvBeCyRNnMgU/LZckrkFL9knKF+d36V7L0GwpEBka95MpF9wBcW9orCjAKJTHFKsxZJdQrKiBZhGjZtcwJsbgfNPeLen9HsNkw0a72Fh5ae/U+db4pOTtnHnSikkWFqIFOtSrY4wZaVOpUARAKIFAU4VQginiminCgAijakKNAhWoWo0qABSomhSApelEAaIX2BIPbycr79/Z2rzSTFDFOqTxIQqszsCFdlXstkU7tZr78ttK9W42l4HsL5RmsRfY32rzvFYeGZpRLDa9wwRWhZNLFkIuNr3up+Vyrmz1yzv+GexSQ8JmHVphyozxZlineGWMm6xP23+QC2chdxYU34PJK7RiKN3ZspW8hCi9mQWJ0BI58q54PhircfCgFjZUAYlZLOLggE23AB15abVOiEksMgjZc2FDkhsscgCWc5w+6lQdO0dDtpXG7b2O5OlZJbgskSM0ZmAFxLEssDSAooJb4xc+S3LNe+3qjw/Fzo3UqshDBjiS5zq+ZQ79q4YKQltiPyhU/EwqsXWOR1gHWMuXLdturaHKOqFwL2v9dc8LioXzXGLOUC4KE9WzGw1uwKnU78u6s9UhqqIU3Cpo2t1kYU6pFDNIioDtYzKwsG1KeG2lhh+j8kOomZQP5PqnjcZgLrnANwuwtbnbTerJylmAR41LElpWCpoSpeaEOSWBW4K9wJ0NTeFY8IzO7ByVsp6uJVK6cgAeV9LE3qZZJL6DWy2MxxGKV1dmaYM0gaRxhpBoFykvZ9bjL9H111wBmCdVFnkAAyZRJYKdGIViMuoYj2cquukWKWYCVZWw7RXysjZVBsRd0Yk7HcEWtUPgmGkeVWXiBZQGJYq8hJFjltntYErqfZTU9Ud2NcXwH+D8hKSdlcuiKuZ1Nyb3FjGCFI0uLrra9ScT0fSJluMNqVXOChcEkdnNHYAgZiWbXs7GuOM4azK6ri8W5jT4kZeuivkymzI2ZO7YZQR8qsthYsSLRzLOY1IZg+aWO7dkFAbhdxrfatFFNXZKcnx+DWYnhKL1jLLIzgKzvBLkRVNyC7t3nfnoNKP8FuVSaFoJiJMixumYOWKgNnDFgxJA1QAWJPr5Ni4kCkwyEqBqII0AGo1FxrcXtUnFmN8svWZJREG0BJAPzHF7FhcHfkdax1b8bFdqsiY/BuGZGkjgG8sQUpobh0WTM8jDq7FrRhdh31PljhyMxYSyhVXOzKYQwIQJawLi2UXsLBL6C9c/geKRAcSsJjcn46PqmkdSNAwSw2GxF9xVfNBFKsaNC941+Lb4u6oCWyqiXd9bnnarb/iQo3TsscDg0gg68RRMczDKxuZAXGujgi2lgBbSq/+DBFiDIYljjsx7B+QSQ6lGeU6spKkfN6uueN4pgEH8XJlayuFnMn8opaxyA2y2AuG9RHOp+P4MMzDGabEKFT+T+UxQlthb5upotxVPhgkm7HjHRoHCfG5h2Swk6vM3InRGBBtc76gVCx3D4II0cYiORmZS8calkuLghlBzgdsC1tQBUiDixiH8TBe9sruiRR9VlAF3XXNcWFiL3ue8rOhmKTyMQyxl2TO0TOCDJmnmAyi3V6Ib2sL3pJNf0PvsduC4VYhHI3V3luxCL1h6uSwVWa5ysM7ML3tbba3p2Fiyoq9w+vX7a876I8P6vL1nVsGJChLMGkNnc35oMwW/foO+vSQK9HAtjzviXcg0rUhRrc5AUqVKmBDFPBpgpwqxDxTqaKdQA4UaAo0hCpUqRoAFKlRtSA5zx5lYd6ke0GvO8bjBkaF41kIJAYZw4Ut2h1i7Dt7nQa3O1ejivMulmFMU8hC5lOYFbN2Qw7LhhsRvf1VjmjcTq+GfzUZzEYeLrCqZwy2+WsTyBWZdQQCGW4PaBvY7b3Y0UUodg8kjXMYDBwBlPZEkhAWQFdbFgVFx2qiBRLEioAJo7hnlZEz3IIKMTo1rXv3704yLGxjmMUZsNgzwvmsWGaO4VhcKTY29WlcTiz1YtOiTw/hUKfHFQ4ckR5ZUCwva/aBIud7Dz7quXdUP8cmswF1OIMkvWaEBVCDtDlodAT4VnZJVkDsFhW7h85XrbMGGpZyAy3sCGXnU6KKQS5jMhAJBWBFjjZhcBrLoDsdtbC9rVnJd2/yOvBpOrkADZMkhW8KpBmhKFdeyXGhBIuDe29BJsVIzRlV1N+riRlHZ1u1yTcdwItVXJNMw7MpuuwkDSAqAQFAJsu/drp41Gm4jiYpD1MEUmVdWQStq1gxyqQBtsB5msYrVsmKmi5XEzR2N5RchQVXtHUAhbkK5AJ3udN64YjhqO6KTJF27IxXqZFPzrKlweycx3vy1tWaxPGuIBs+IjnZNAS0MgjDEdlAQtl5D/WrI8MmxjdqJsgXs3BErZlsrOqscoGtgSedX0tHL+4KV/2aReEpDICksmIQjM98yuoXQXNr5flad4FQMV0pw+FnUMkkiBHTKSOyHGQDQadktbfeqbGcDljUpNA0a3JSaI2v3GWNmANudiO+x5niuCw4dpJRJIzILCAm2c3VWY2IDDTQkUKMdad+gmrTvc00nSKCRw+GCxsBcxBjlZg3aDIbXFsvLSx05hj4uSZgsyKoZMoWEM+cixN0yjIxHeTburJQYOPDyozwNIpVd/jHU31GVXXYfpDxNTOHXLyTqkqhrgozygAXBvY3ZO1bcnW2ponFU2hqFPYsuIYWSRm+CrG6EgGOfD9YOyPykUlTv99QcMvwdWZUUODcpC09iyCyBla2YAljY8zeu2ZpDZ32sCAmVVCaXyqNPGu/DODGX5+UNszM1/I/N1rJTa+U0caW5zRZM2fErlGYSJAUAW5+ewIAYk21sedMhxBjumWUhkKK/YVogTewdLMCbntE7eNdVhBOVA8sgJQNGVEQCkk/GMe0b/NQH31FxAaFrNECykWiciNX11Ba4Atv69qpN2LZkrGcfEiPGyAZkMZYxrnKG91DhjlFivLvrJSGVbpEcikFAF1MoJ06wnfUDQ6C9W0s0oUhXyBr9YoVCOWzb8hY3rpheHJIQWmhGQB5Apkfq0Vl7RKjLmJyrluSS1bQbiDSS3Nj0MXNKim7GJApJUBVALMFXvsWJ8a39Y7oHgMhcm5Nla5UrbOo7Nufj6q2Ir0saqJ4uZ3IIo0BRrQxAaVGlQBCFOFNFOFWIeKdTRThQA4UaFOFIQrUiKNKgAWpWo0KBDaoulHB3lTPCzJIBlutjmXkCumb21fEU1iBcsQAASSdAFAuSe4AXJpNWi4ycXaPC8dw1o3Ik0ueSlQb8wDsL376j/wep5AeoXCnxHfWwj4pBxISvFGwZQzZGzEmIuRFMWUWBNj2W1F+ehqkxMfV3v4Hsry10vttvXLkg0eniy6iLFhCqNaNXFgMrqGuNb5L9nQHXy3qHBLMtgMO4UCwChvbuR7BVinEI8uUknW9iyAX9QIIH201OLpuWCjbUg+rkPsrk0vurOpSDhuJgbiUbXvG2nI6W7VjcbjbyqbLhA1xup9RAsbEHTKRruNKq5eNqQtmI+LKk2udXdrgNpbUe+u8HFzlLZ1NiFIyqouRptoL2NQ8Te6Rdj/4NcPmVg4aQMqsbJ8m3a7Qe4y6AEg13+A3bOUDG1ibX0FzYry32rlJxSNwM9gAeTK3t0F/KurcVw5WzSHMDYAg7d4bbvpuEmTdEeSYI3YiXlmASVQTuDdLc77701uIynMC+JVGNzDE8yxXOh+US3IabVLHFIbg9YugKjtLte5rrFxiIXuwIOvyyPqNPTJdh2mQ34pKDdIxruJElYC+hyhdBp6qdGC9mYHNuTaRFv8AqNp7jUhuOwi95LaCygFg1z+VfS1q4vxqMbG/sH21DxutkNSOnwdFZevbItwL2FxmGnaOgvprrQn4QZo0PbKMC8atJsgawLLsubex5GoOL484F4XA5EHK2cW2N+7QjwqJhuOyvMskr9lWz2OQXe1tidQO7bQWojjdWhtSJEmInjL4aMKoOQboGQIBqGYWBslr3tvS6/GurK7AxqCSX6ts3qUrGS3kNb71Jn47Gz3keOy2AGVNfHKt9728PXXDinHo3jZFK5msosGB7RA3PdVRt7aSHyW0nRn4oNJCy2ZlMgkkKtlbL8l0Xs6HbvFSuG4QFEgCqiCQyEgfKPJdOQNj4iqzh3GRipcpkLvmZmSOOVt5GsOyCbbV6bwXgnV2aQDMNQABoTzJG5rpxYXZyZs2lU2TeFcOESnfO5zOSSTe2g17u6ptAGnCu2jzW7dsQoihajQIRpUqVMRCFOFNFOqgHKKeKatOoEPo0KIpCCKVKlQAKNKlQADVX0nNsBjD3YTE/wDRcVaVU9LB/wCX4z/dMR/02pgYn0FQ2wU7blpYx68qxmw8iW9taHpHiOFE/wAdbCFufa+Mv6+pOYnxrH+irg/wjhUyEm3W3ynNke8YsGVSL2I015ms50k6CYqINNEMMYo1LsYWYMEUZtVk125LetHGwTovukfCOFJhhiY8Ni+qkYoknXywIzC5IQS5mI7J1y20NY2XA4M5smHxzEcxOWFiLjX4H9dVE/FMViwl+skXDoscaojFYl78qjRmykljqSNa5wY2VLgAanXNBCx/tIajR9TSM/oTsRhYVBZTiE1ACPmJI+dd+qVf9KfgWjNhedb2BGaNx39yc6gPjnbRgpHqhhXXxVAasuDY2JGu8YbUcquEV3CcpPg2+C9HfWQo4xJUsL5WQ3H0XsfGmy+j0j+dj6Mv2Gs9xzpyXNozlC6AAiwAqsHTBxzHtrr6eNcy9ji6uZ8L3Nh+Abf7WNPVN99NHQUn+d/2JD+8KyTdMm9Xtrn+Fzcre3/GjRh/yfog6ufx7v8A2biHoACbHFH9m32yVLHo3iPysXL5Iv2y15z+FTb3Ht/xrpD0rkvoSfC5o0YX/J+g+rn8e56HJ6McIFvJiMYw52aBB69LH66zPSPgOGhVDgoziSS4kEs73WwUqVEbre/bB05DvqM/SSV4SO2L73DD7Ky0yd661x5cKUrjKzsw5ZuPzqmWjjEFSBhIFHfkzMP6zOT7a44bjE0WnVwqfy2jBYHbRheqpYmOijyBAPsJvVnhOhWNl+RA+vNuyPadKh40+UWsso8NlrF0vx4UdVirAWtFHKEHkiZQBWh4dxbiMossuJZjzTVLm1hd8Wlvojzqo4b6LMWpzSSwQ23DFpT9FVIPmR416P0J6JIjNI0zSsqhCVjjgQgm+Uql2a2Xm3lvT6ca3IeRvgq8PxXieDVpMXDPLEtyxZ5Y5FAGpDI8sVgAflW33Gla3ol08w+PZlhclhGstmUK+UsVYOouA6tlJK3BDqRzA0Str/nbu9leF9DohhelDRRABPhGKhAGwQrIQo8LAeVCSa2M23Z7uDRpoNOqBipUqVAyEKeKZTqoQ8U4UxTTxQA8URTRThSEGlSpUwDQpUqAAag8cwrS4XERoLtJh541HezxMqjzJFT6F6APJ/QLjj1M8TaXMcsW/bVS6S25HKxiv+uKXTgyJBMqkgZZo2HIqL291afiPQRw0hwGJbDrK7StD1aSxrKws0sBLI0LHXVW2JG1V3SPg8icNkWdzLImGlzSMO07Kr9o6tra3PlWie4jyLoh0xlwAl6pEcSmLOHDEWTrLAWP6furSj0nYaS/wnh8JPPKE/ug++qLoLwvrhPeEy5RFoHVCL9YNLjW9W/E+hYOq4fE6dzYY8r6drWtKQhr9KOFO5zYB0Xk0czg99iobQbczUfFcf4a5AMOJCC2qyvfzzSG/sqo4hwFY9SuJQC988K2HrurGhwHhyYhyp7KqLlirnT12GlGlFWyxbjHDdiuPI5fHLt3atQbi/DOSY/1/Gx+fzqquM8GijJyzxN6rSg+9bVSsvrHlelRFmxi43wxTfJj9e6ZB+9Uj8J+GfmuIHxxI/vVg2oWpBZuz0t4dyw+OPjjnH1Vwl6W4A/zLEH9biEx92WsXSpBZrh0rwPLhin9bFzN+5T/AMOYFHxXDcIp73zSn+0Kx1q7xYRjsrnwUmnpHqZr5PSjiCuWKHDRA/mosv1Wrk3pJxoWysii1rhNdOdyaZwfodPIhZIHzW7JZ0XX9W1658N4bJNKYJAqSqbMzxlyDsAdbC5ygEixJGutUkMdw/j2Mxcyo0zkX1C2UW57CveOhmEyQG+7Nz7gLffWC6MdBmgYlmdmJFxlCgb6W33vXqfD8N1carzG/jU5HtQkSRXg3Rz/AN1H/f8AF+7r695A1rwrojFm6Uv6sXjn8h1/31lEpnuwpwNACjUgOpUqVAyvBp4NKlTAcDT1NKlTAcKcKFKkA6jSpUCFSpUqQCpGhSoABFQ+M4DrsNPF+chmQaXsXjZQbeokUqVMR5J6PODjAYzF4fHMIborQTSlIopVjktdGdgrXEimwYkWINaHi3TjAQEgYmCY6i0fX8t9Vjdde8GlSrQDzbjfTGTGLLGIBGhBIWJpM/ylKlw1zIAt7gBRc35WrRdFuOYaONYsJhsbI1hm6uOGVyx3ZgjdkXvvytSpU3sBrZcGZV+PwGJI5hoI39yyNWd4h0d4Z1hSXC4qOTIZSiwYpSIgSpkyhTZQQdfVRpUkwuyhk4VwKwPXYlQwJXSSxANiRdO8EeVczwvgI/nOKPgrf9ujSpiFLw/gaWzSYs3AYXB+SwuDovcavuGdCcHLGsmH4di50bVXLx5SP60yW8DSpUrGi7g6FsgHU8MjFvzk+CRvb8YatcP0Xm0Y4bCBuQfGTvb6GGsPI0qVTqY6A8HEgSBhMJlHyTHN1hP7SWK3srD9KejHEsXJ1kmHaHKjRnqYJMzo24donlLj1EkeqlSp2IZhek/GsMnaa0ai158KyGygKBmkhBva29SMJ6YMeqkyx4ORB89Smb1WRZkvr6qVKmBc4r0rYpoyMLg7ScpZiY4o72tIS7FG7/l2Fhe+1TvRV0JTDq2KeQTTShl6wBsgue31bNYyAnd9A3K41KpVD2Qz0MUQKVKpGGlSpU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3429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data:image/jpeg;base64,/9j/4AAQSkZJRgABAQAAAQABAAD/2wCEAAkGBhQSERUUEhQVFRQVFxcVFBgWGBcXFxcYFBUVFBgYGBcXHCYeGBkjHBcXHy8gJCcpLCwsFx4xNTAqNSYrLCkBCQoKDgwOGg8PGiwkHCQqLCwpLCwqLywsLCwsLCwpLCksKSwsKSkpKSwsLCwsLCwsLCwpLCkpLCwsLCksKSwsKf/AABEIAMIBAwMBIgACEQEDEQH/xAAbAAABBQEBAAAAAAAAAAAAAAABAAIDBAUGB//EAEEQAAEDAgQDBQYFAgQEBwAAAAEAAhEDIQQSMUEFUWETcYGR8AYiMqGxwUJS0eHxFCMVcoKyByQzYkNTkqKzwtL/xAAaAQADAQEBAQAAAAAAAAAAAAAAAQIDBQQG/8QALxEAAgIBAwMDAwMDBQAAAAAAAAECEQMSEyEEMVEiQWEUcfAFMsEjgfFCobHR4f/aAAwDAQACEQMRAD8A3glKCS75wqCkkknYUKEkgjCLChJJBKUWFCCKCJRY6AQgQnJIsKBCKRCUosKHIApBEJBQgUkZSQFCKEJyCdhQITgE1OCQUEJFIJJWOhQjCSAKAoSBKcU0hOxUJCESggKEEiEikmFDcqKUpIFRDCISTlFlgSRQhFgEFFNhEosKDKASShFjoMohMRCLChxKRQKSAoSUIpIsKECiAgkEwodCCKUIsVCCSUJQgAIhCE6EBQUEoRISGIFIhKEQgY0pJ0IQgBspIoFFiFKBKcmwnYUFJIR6hJAUQBEJKTsTyWdl6WMSCJbCSdioCJRSRYUAogpJIHQIRAToQCLHQgEiESkEWKhqcignYUBEJItCLChIwnBqJpOiYMJakPQ/AwFKEQEkWTpGgp0oAIhMdCSRCRCQ6EgQnAJQiwoEoEpwCBCLChqQTnNQyp2KgJsJ0IQgKBCSMpJhRdGEA3IUdfCO2uOmqZRxVTLZubQW5Aa+KbR4kNHBzeot8l4FrXydFxg1XYheCNQR3oZCr78aW3+Nn5hqO8aIsxIMxlHXfxWm6/Bl9PG+5ntYeR8lboYcRLo+p8lGahIc3NN9HbX2KdRwboEGDNxNtRcRp+yJ5HXgqGFJ+SenhGm4jxkfLZJ+CP5fIqnh8eWOdN5cd766zz28NFdp4wPB3MGYsRBFo35+CiWuL+DSMccl8j6WGEXaAnuww/KPBUqGOExcHa1tYF+v3UreJCYcPEQRdS9d8FRWOuRtXDAcwqrwNlpUca1x2hO7Zpfl6Tpt39/0TjlkuGiZdPFq0zLaJMBW2cPn8Xko6tUgibfiIkZhBNuosPNSU8bl10sZBJkHcd2ngtJTlXBnDFBP1Finw1o1JPkFYZhmDRonzUb8SQJDS4dATruoX8RIMZb7ybX6rzPcn7nrWzD2LgTwVXpYmdvmEjim7yPBZPHNmyyQRJ2LZ0B9clBXweY20juUn9Y2NU045quKyJmcnilwVjww3gi2nVRVsI5uunoK8cVvGu5sicQO/wAPU+C3WTInyed4cLXBQ/pHd26lGAPMfUaK47EDu71Sr8VbffuVqc5EPFjiNfhHCbSOl1E1qtUeIjLa0Cyjr4kCbXN7jbbQjzCpTl2aIeKPdMfSwUiSY+aT8A7a/coqWMjlfkJHzurFWuWtEEQdDE6qXKaZaxY2is7DuH4T5KEhaTcRaxzd1iixocNnD5oWZruhPpk/2szRTJ6pOoOF4Mdy1WOG3l6Fkx7JBEm833E325I33fYa6VVyzJyd6K1c7hb7/uknvPwL6ZeTkmcXqD8XyCmdxtx1a0+YP1XPjFGInqkMZ0Wy0S9jD1pdzcdxMzIAB5ix+WqP+KP3gnnEHzELJp4kHQqTOtKj4M9U/Jq0+LG8gcrWP7pUuJlohs7zedfJZmdLOjTDwPXLyaR4iCIc0RtFom5iPVkBi2i7SQ4aetlnZ0gbpNQSGpSZoYnHlxke7zjnrPRPp45sAEGOnlJndY+IxgpmHTpNuqeyuDBB1v8AdTCeOa9LLlDJB+o2G4to+G/MEfpZTMrkNLgTBtHq/wDCwzV6/ZXMCypWJDJcQLxeBpe+llM3CPLY4637FkV2zJMk66zyGo8UG4/KCBcHnsoq/DKrBmcwhoi5FrqsWmO9XGWOfKdohqce6NIY8ki5nQ31QdxLvPfqs3tCpGtEXN9lVQQm5s1aWOYXTF+oAn5QrYqsJgkAnT5iJC5+QN0O13nuUvHF9gU5LhnQ1KAAs5w8f2VWoY1qevBZFTFk6k+f6KN2JSjjfux60arcaR+MxykwmniJ5u8dPXcsh2JTHVitVCJDkzRHECCCCbacvJOPE3E7eN1kmt1CcMSqaiK5GxT43UG4U/8Ajxge6JG5v+6wRVP8ImupcIP2GpzXubX+OPGzf/SFFV4y9wiw7gBqskVQdx5pdomoQ8C1z8mh/irwAAbDQwJHSU+nxyoDMgnmRfzET4rKNRHtFWmD9idU17m+32lO7RPMJj+OXm8clhl6aHqVix+Ctyfk3hx8D/w2eNz5lJYGYpI2cfge7PyVO0CZKhDkQvB2PTdkgEpzXHmU3MkKoTUhUStrOHVSNxfO3eq/ajmg6oFSyNC0osnGDvUmCxRLwO8/JUS1WeHWqeBWHU5P6Uvszbporej90aNe7Ta8W747llPzfijwha9UiD3H/aFk4l3u7FcXocsoypdrO512KMouT9kCnU53HW8LqvYow+rt7rdI5lcgx66f2Kd71WPyt+rl6/1CVwkczpVyjoPanEEYV56s1/zhcKOI+gV13tY//lX97P8AeuEa9H6TOsT+/wD0R1qqa+xojFzzQ/rVTzJuaV1tw8VFt2OKY7FlVg9FzkbgaR78UecKN1bqgoyE1lDQP7U80e1TJhIPlPcFpJA9P7SFFlCa9G4hqJOK57ku0UTXouqW7u7ZDyJBpskL/VlHJeS0GIynWJmT9vmrzeBVT+Hr8TJ/3KL/AA6qx7pY+4aQWguGjxq20rn9R1sHjahJWdDpuknurXHgY3DOkQ6Zt8X/AG5lFQrHKDJurTazgWiXD3nSDIuGEG09FQw1SWCb2WP6flk5O2ej9QxKMVXkm7fvS7Y7SmpucrsblnG0jzXjWZSTRiHDc+ZSS1sNKIjU5C6cFK/HTAJaAOQgmwFy0SQnf1bCAMjdzMv5Ln634PRoV9ys+qoi5XHV6f5GnSbmPncKCo5oBNrCTfle1j9VSn8DcF5Ig1Oa7wVdvFKe87bNOned0qXEaZewAE5iASYtJAsLyPIpvKh7Mja4Vwl1dzmtcGlozEumNY2WofZx9AGoXscJyiM0yZ5iyy8NxA0z7kNJbG0fFzc3WRyUmC9oq1XtaT3AsaAWgBoM5mt1AvYlcjPnyZL0/tOtg6aGNxb5dlt4se4rMxLJbYyZ+Xirr3mD4793RZ1U8vvz6erLLpeJnq6z9j+xACRqIWtwLj1PDF/aZhmAiGh2k9RGqyMTUdvzMX5oYd2ae8QNZuuj1MVOLs5PTOpJI6DjXthRrUSwZpLm6sjR065isPTaE8hoBiPK9wY+iipEhgkGIEQCfw9FHRuMIuMS+rhqaYXP3TWvJ016LXpGk+m/Kx+aCGk9oIIgyfdMi+nTqqLcM4tJtGsGAbAHQwd/5Xrh1EZWv+Tyz6dxp+xEKLt7fVVuJ13MDIIEzex5c1oU6Tycwa4i4kMty0WbxajmaCAZkgXAEiM3f9VTyc8sFjtcLkyn8VfpmPTTfwV3hOLc/NmM6RYfYDoseqL6juvJ+S2fZcD3806t0/1dPUIlJQ9QQi8j0miKZ/myGQzyKnruAMNuI8R12TsHhnVamRuUuuYnl0AvF+alZ1Wpvgp4OdKXJF2ZiYTS5XcXgKlEw5pIM3gkHmJjrsduiIcNSBoJkdCd5Sl1CS1d0EenTdcp/JRMeKz+K4gtygGxmfkNj1XS0qpcMpDXAZQARYSQDHIwSFyntFU/uMEAEATGkkNNlOPqdy40OfT6Kdnp9L4R3D6KSmqLcY3KL7DY8k9uPaN/kvmJRdn0aao5HidIurvh72/3H2tAjNpbvCr4Ue431urfEagNZxH53GJ5tMlV8G4ZG+F/G49cl3ejlXc5PXQtKvzgdKAF1JmEn9/khkE6+t10txI5W1JkZckpBl5nyB+cpJ7iDbZQ7Q/z57etEHVHTczJE25x1V7h+Goi9cgmbNEERYyYB1uPBa/EcBQqs9ymwPaAWlkSQ3QETpouNl6j1+9HXwYf6aTRylOsZAJ2v8h68FNUf7p0uDueRCkoezVVzhMNE9DaenRWf8FlrsxIgfmF+63WV6I9TFKmzz5elk5XFHJ9oFPgD/dZB/E36hLinDuxy+9IdNjqIkKXB8MeC13u2h0ZtdCNAtHOGm7JjCblVdjee8lwJcfhPvb/ABFQ8JdFXESYsBff3wF3VHhdK/8AaYYJAzAG0TBkGVbbwygCSaVNpPKmy+vRcd9SkmqOnoaafh2caX2Pd63WbjXuA9x2Uk6/PaeS632jwdJlPNTbDiTJ1tlcbA2G2i5rEUTUZ+K0QIgwJGmq1w5EvUXmTyqkjFfUq6F7TGnjblb4QtTCv7MkOy5jEfi8o03VZnDXQSTl5SDO/wCqmx9B1HLmc2XgQQWuLY55SYme+y9ksin6Uc7ZlB6pItOxnumwNjYNF+szp+visjDPD3Nze9Ja2JOlhGqIqOcQGtJcRYZRmM2tAnRQUS6m4NqNqDKRYtIAJIcJnQEEojHSnQpu6Z2OH4c1jgWsgg2u46w079Tsq+MxYFRxztadYGeT7rddjvpzWVT488OMEADT3W9AZzNM6LH4liS6sTqTEd9mqMOOSk7NMs1KKa8nUP4iCZaYsBGZ1ze5IHM9FmcZx05QNRmm7jJt+b1ohwzhxdTa4gnNe1rHbXpy3U9Xh7CZeNLG/wBgZVucU6onaem0+Tla2vktHg9bIHTuRH6qzV4A10ZXnNvmFukQZHzUWI4c+l8UESBINrgnQ32Oy9LywnxZ51inD1UavDw2qSXPDWi03N4mI+63OEVGtrZ5ECbg3uWnQXWDwZ30d9Qrwqaidnf7voudmk23H2OlijFRT92aPtliMrw4kgDfvDLLJbiQWiLk3mTuNI89eaf7cVbxvHQf+VrzWRhH+4z/AChb443hieWbe7JG3h6xgwd27t/M0HX18lzPHXZsQdfwjnHut3Fls0Heu59NYHFnxWttl+QCvEqkyMrtI9NZXB8h60T2uANuWmnmqjWGxtb/ALmf/q6kp5tbHYe839d1xpROuppnL4+rmrO/zP5cioMBVysJAmJM3tGnzCpcRq/3X/5nD/3FKhX9wjoZt3gG/eV2cEKX9jldTktF13tNVGa+gt8P5KruXMDyV3Ce21Z7mtqZXMPZh4ytNnzJs2eS5uqbv7h/8VZR06kR07H/AGuK2eKMuGjzrLKPKZ3dXibCSWMo5dpaZ+iS5fD8TGUeOo6lJZfSo1+ryfiMY+0DsxJykE3F9o05XureB9qG0y49k1xIaGibD3pJ74+i54OjvKJfOsEetFLxxaqjJZsidpnWY/2yZUY5vYRMfikQIN7c1jj2gc1zXNDRGkajqD61WYKu0aadd9UxzEo4oR4SKl1GR92dJX9oabwS7O5xBBkNNnfEMxQw/tMGBw7JruTnRIAAAAACwKdMgdU89UbcewvqZ+zO+wv/ABKAHvUi4ES4ghpzGdBBEafsrLv+KYId/wAsQ2+SHg3n8QgQIJuOQXm1Om52mm0lSOwLtiPNYvpsXgf1OTydhxP/AIhiszL2OWHEg5tQQRe2uiwcV7QVHfBDBroJm+8LLdgn6RruIi6k/oXjbnofFaRxY49gfUZH/qNKj7TPDIyguvewsYi0XOqrniZPxanWI3g6DqFm1HGYi6LZj9FpGEV2RMs05Vb7G1wziFNuYvaCbZBreYPhF/JSNx9IU8pjPPxchLTvvqFhtPJDMCYO8IcbdiWWSVGw7HUg6AXGR079VE/iFLMHBh1F55fLWFmuaAJm/wBk1jCOUc7KqK3GuDrXe1LadNrKbASIAkuADY2vJk38VSZ7Ukkl9JpBNyDlM9LGB0WCKsSCNR6jkkBPSeo5So0RHLLLvZ1TuN0srS0Oa4gZgTImTJm1iITcX7S0qtIM7GHB05g7YBwHuk3Nxr1XKOka/tZDPfT7IWNdxPPNqjosHxltPXMLO0G5NlNW4+2D8UmYtzIuuZzaJzKkDdNwTdhvzSo7vhPHcLUzCtBlzQ01WzaDNyTAsPILO457QUy8soMpNY11nAAFwAjb4RN47lyxqzAI8lLlBEQAfqslhinZc+qnJUzape0DGi+a+kb3B+UKhxKuH1S4H3TF1SpkRoBzRqTrfpHTqt06ZjKTZ6DhuPUHWbWYDGjs7eXNqZifaXDsH/VDjBMNDj4SR+i8+a6RoTv3BMfTjfVef6eN9zb6mVG07iVN5cSS2SXfCTqSdiJ1TW8TY0m+YERp+pWMHA25cgnOb1816EqMXkZtMrNe52Ui4AGa34HtmTYCSo8QRTcAXNNqfw+8LMcCLcispp749SmvqRa0et1Sk0TfBq4bEtDQC4Tf6lJZBc3kfNJVrYrBUkjWVXAup2jkUBSBNyBOpMwLdBP8qEAx1QAI06splVoKfSaBE3+SB0ODp35bprap/W9rJzH6hFICfCVxG+szy5fNTurTJGsDuOomTZUi4iY+Sd2xIj1qlXIFmhiY1v8Av3J9XGn8MkeHmdllumDAKnYYS0oVBdcaWHn+6dTqADl4eSiqGPWirh+xVUFF7tG8ulu5Q1AJBHXVV2Pi3qFLlmAPCEVQxzm7zr6snintmt9e9PpcOd+Ya3UfbgaBA3ZIKttARtaU4khth0VV9UzMR3dysUsTA67/AFSZL4EzN4ehug4G5id49d6VQxzsdrpzI2/dAWR9nN48P0T+1I11m/d3p9VuuxHcqj2zcnvT7gTf1A6WRcYMje5CrvafRThmPla8ooKJJk2VhlP+f2VRtQ2UoLhrbb1HghgSmlyPy3VSpJ36KelVFvXJPxDfdBiwufFJCKrmkQSnteo3mRb+UaIkTz+ioZMKpnZOa8zzhVmyDG+qmFOL+SGKh5xHqSkg2v0PgP2SSCmQU6inoMkiBJuTbYXKko4WkM0lxMe5EEE9VC3LMuEiRYG+osOW6VlENeidoIPdZRupOGoVxziQAyAAZIImTERz+dk/F8Uqmk2HkNENy6ESHauHxC2/RUmPgzqeqkL0afFX5S0mWuBF4JvuCRKbSiLIDsSUhM+SZUaWEB1jANiDqJ26KamY0WpxR/ZCi0Uab3BgdVzNk++czW6yPdjS91DlTSLhHVbbMei8lOykff14FdKeFspmuGtpn+62nR7QtsYDnXcbxLW+Kq4bEMzjtqVPJSzdplaIcS4NBtvJ+SzWW+Uvz84NX07Tpv8APzkxMRTiAIdIB902EgWNtRMFVmUiXRYGbyYFp3K38PQFJ9Zr2tOQlgkC7pIaQToYBd4JY7BtqdhlaxmakKjzlAE5nBzndLC33KpZELZpfP8A7RgFhGosdDt4HRPoNM3P2XTYYMc2s4MpBhyU6QeGtBflJL72zRcjT3hsFHw+kHVCH0qUUW1TUgNDX2DWNJsB78AGyW7347FbHbnuYzsadASL/uhUq5jf4uf2V/HtDaWSoym2tnBaGAAinlJOYtsZJbGp1UPCsAHucXH3WNL3RrAgACdySB4qtSrUZyxvVpKlGZM/NSPaSbwLG/6lauBqtqCo0sY1uUuLg0FzA0iYcbkn4R1Oyk4c9lQvpupNADHua+5cCxhcCXEw6YgiIupeSr47CWK6p9zDFWTG2noplN0FaHHMOGtosawB4YHVHAe9L5c0HlDSPEpOaMM7JkZUe0DtM4zAEiSwDpMEm8zEQqU01aB4qdWZ9WrAjaFFTYYnYrqcVwtv94spNeX9iKLHatfUYKjwJcM2UGIv8Q5LI4k+nNMNa0PDP72SzM2YxF4kCJItKUcil2Rc8DguWUG336J1OxWw/hop4aoSxwqTSOZw+EPzktaY1gAnwHNVsNlGHqVajGuc5zWUs06gZnmxEgCBB/MnuLv80GzXD8WVaOXx1QMknfYQtc4Fj6VOvlDBlqGqGzB7NzWtLQSYLi4N5SCVHw6oyqyqDTYwtpuqMc3NmBZFnEn3gdNN1O4qsTwO6v7FF2HIM6pz2ktjc635EKHMTptrt19d6caJANzJ+Uxb6rQ84jQADZiLfxZE0WnQn67wrPZNi6Y/DgXbrveLaylYrKb6JBP1/lRmueXRWHvNtb6pVwCOnrkqGV/6g80UnUosHevNJMBgcSbEDz/SEn1Pod4ve6kIG1ug3QDCALWnY+igYRVOn8/NSt94AE2EGD06d6rubcDca/JS0Q7NYZp5eWhQIbU4U83a0Rtcfqi3CuYBnBbqbrdZxZgAYXFoGUEMbBAsDDpF4lZOJc13whxM/iMzym5I81Kb9y3VE+De0VBnBDBBflAJIB0EkahX6uPpmq6qCXkuzAFuVoP4cwzEkC1hyCxnOiRc9/yQa+Ba2p+6h403YKbSpHQYivRqhjXVHtDQ7Mcglz3uzOdOaL215JtahhOzLWvuXAmXi+UENEzrcnTU9Fgsed1C6oSZki/69Uo4q7M03m74RucUxzKgZlBFhnndzWhgI8B5uKZjOJNdTpsaIysDXHd0FxH+kT4zOwjGbM3PdfXwUmeNTY2VLGlXwS8snfybNTEUXMpMzvAZmLv7YMvcZJHv8g0eCZUxtNtJ7WB4c94JzARkYDAJDtSTmNo2GizaRHOUO2iY2SWND3n4Xj+DSfVpYjsQXOZkp5apgEAU80EXvPuj9VX4PjWN7Sm/NlqMDS5oktIcHgwTcSLhYtMTN/BWcPSPxE+iq21VWN5XequTbwlelT7QEPyVGZHPgEg5muack/DLbiTqhhMTSY+Mzix0Co7LBLAZLWNJtMXJO0RrNFgN+XJSPMt8fp/KhwXPyJZmq4XBcxeIpufUqZy6oSXNaW5RJMgk5jYDbdNx1ei+o6u3O4k9oaZAAaXOEgvDpLMx2EmdRqqpa0j3d7nwUGJ90wNCBbpbXxEoUEG837f5LPGeKB3YljnOLC6o+W5SajnBxdYm0BrRyDVLVxdDt6tYF5kufTBYLPcSb3Ihs2tc7RrmQCLpVGHa6rbVUVvSfLL7MQwYeuwucTUyOaS2YyFxMmdTm6pY2rRNKi0VHZabTI7O7nvdmc4Eui9hfYKDB1GB7TVaXsB95odlLhuA6DlPWFXqu1yzHfty0RoV/wC/8D3HVf2/k0qPFmOa+lUDmUi1jaeUZizs3F4zC2bMS4kjc+Chxj6dKadIuDXwXl3xENIIbGwm/MwNIWXTrFpBBgjTnKt4jHurEZoJsJgDTnAmyagkS8kmOdUty2iUKlQmINtEyqC0i3Q2/XvRc8RePD7KjAsEG/d9/wCUGVY17iqzcTaOsc1L2w70qAbiIJtHUcj6lMZUn1dOru93lfpp5KvRaTp+xlUgQKjgT8R8v3SUow88/Kf/ALIoHRC43HepKu3d9wkkkgYf3+qQPrwRSQAsMJcJvcfUKUC59bIpIYexWqOTd/XNJJMRJV0PrkoaZ07kEkIZdcVQade9JJCAt7FUw77pJIALxDvEKfDn7pJIYyd3wj1uU2s63iPsgkkSW2/C3uP1KqcS/wCp4D6BJJJCRHR1Pepib+uiSSotD2lGpoPH7JJJDAxonT1Kp19vW6SSaEgvcZH+lJuvmkkgCwxoB8B9kMULt7j9kEkvcRPSbLb3UE38fsUEkCFVNykkkgZ//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568826"/>
            <a:ext cx="5043487" cy="377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3358012"/>
      </p:ext>
    </p:extLst>
  </p:cSld>
  <p:clrMapOvr>
    <a:masterClrMapping/>
  </p:clrMapOvr>
  <p:transition spd="slow">
    <p:cu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571</Words>
  <Application>Microsoft Office PowerPoint</Application>
  <PresentationFormat>On-screen Show (4:3)</PresentationFormat>
  <Paragraphs>83</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Acid, Bases and 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dc:creator>
  <cp:lastModifiedBy>Katherine</cp:lastModifiedBy>
  <cp:revision>12</cp:revision>
  <dcterms:created xsi:type="dcterms:W3CDTF">2014-01-09T11:48:28Z</dcterms:created>
  <dcterms:modified xsi:type="dcterms:W3CDTF">2014-01-27T01:42:17Z</dcterms:modified>
</cp:coreProperties>
</file>